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351" r:id="rId5"/>
    <p:sldId id="402" r:id="rId6"/>
    <p:sldId id="371" r:id="rId7"/>
    <p:sldId id="374" r:id="rId8"/>
    <p:sldId id="368" r:id="rId9"/>
    <p:sldId id="380" r:id="rId10"/>
    <p:sldId id="373" r:id="rId11"/>
    <p:sldId id="396" r:id="rId12"/>
    <p:sldId id="397" r:id="rId13"/>
    <p:sldId id="398" r:id="rId14"/>
    <p:sldId id="360" r:id="rId15"/>
    <p:sldId id="376" r:id="rId16"/>
    <p:sldId id="377" r:id="rId17"/>
    <p:sldId id="408" r:id="rId18"/>
    <p:sldId id="381" r:id="rId19"/>
    <p:sldId id="378" r:id="rId20"/>
    <p:sldId id="404" r:id="rId21"/>
    <p:sldId id="416" r:id="rId22"/>
    <p:sldId id="379" r:id="rId23"/>
    <p:sldId id="418" r:id="rId24"/>
    <p:sldId id="405" r:id="rId25"/>
    <p:sldId id="407" r:id="rId26"/>
    <p:sldId id="388" r:id="rId27"/>
    <p:sldId id="413" r:id="rId28"/>
    <p:sldId id="409" r:id="rId29"/>
    <p:sldId id="410" r:id="rId30"/>
    <p:sldId id="411" r:id="rId31"/>
    <p:sldId id="387" r:id="rId32"/>
    <p:sldId id="382" r:id="rId33"/>
    <p:sldId id="394" r:id="rId34"/>
    <p:sldId id="395" r:id="rId35"/>
    <p:sldId id="415" r:id="rId36"/>
    <p:sldId id="372" r:id="rId37"/>
    <p:sldId id="401" r:id="rId38"/>
    <p:sldId id="417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492" autoAdjust="0"/>
  </p:normalViewPr>
  <p:slideViewPr>
    <p:cSldViewPr>
      <p:cViewPr varScale="1">
        <p:scale>
          <a:sx n="86" d="100"/>
          <a:sy n="86" d="100"/>
        </p:scale>
        <p:origin x="422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e Hockett Cooper" userId="bc4ff86c7ffd074a" providerId="LiveId" clId="{1341F9FB-FFBA-4CA9-B67D-873A6953A5B4}"/>
    <pc:docChg chg="modSld">
      <pc:chgData name="Michele Hockett Cooper" userId="bc4ff86c7ffd074a" providerId="LiveId" clId="{1341F9FB-FFBA-4CA9-B67D-873A6953A5B4}" dt="2021-03-24T16:40:02.325" v="46" actId="20577"/>
      <pc:docMkLst>
        <pc:docMk/>
      </pc:docMkLst>
      <pc:sldChg chg="modSp mod">
        <pc:chgData name="Michele Hockett Cooper" userId="bc4ff86c7ffd074a" providerId="LiveId" clId="{1341F9FB-FFBA-4CA9-B67D-873A6953A5B4}" dt="2021-03-24T16:40:02.325" v="46" actId="20577"/>
        <pc:sldMkLst>
          <pc:docMk/>
          <pc:sldMk cId="2977974504" sldId="401"/>
        </pc:sldMkLst>
        <pc:spChg chg="mod">
          <ac:chgData name="Michele Hockett Cooper" userId="bc4ff86c7ffd074a" providerId="LiveId" clId="{1341F9FB-FFBA-4CA9-B67D-873A6953A5B4}" dt="2021-03-24T16:40:02.325" v="46" actId="20577"/>
          <ac:spMkLst>
            <pc:docMk/>
            <pc:sldMk cId="2977974504" sldId="401"/>
            <ac:spMk id="3" creationId="{E5F58605-589F-4B9F-A1D5-A1E0D3B20E7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What Cattle Consume (%)</a:t>
            </a:r>
          </a:p>
        </c:rich>
      </c:tx>
      <c:layout>
        <c:manualLayout>
          <c:xMode val="edge"/>
          <c:yMode val="edge"/>
          <c:x val="0.18273324053759482"/>
          <c:y val="8.49374519823336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465-43B8-B3EF-E3AFD57600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154-4F51-8B60-5F404A75605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154-4F51-8B60-5F404A75605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154-4F51-8B60-5F404A756057}"/>
              </c:ext>
            </c:extLst>
          </c:dPt>
          <c:dLbls>
            <c:dLbl>
              <c:idx val="0"/>
              <c:layout>
                <c:manualLayout>
                  <c:x val="-0.18272890642001433"/>
                  <c:y val="-0.199196159534159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465-43B8-B3EF-E3AFD57600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Human Inedible Forage</c:v>
                </c:pt>
                <c:pt idx="1">
                  <c:v>Human Inedible Byproducts</c:v>
                </c:pt>
                <c:pt idx="2">
                  <c:v>Human Edible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81</c:v>
                </c:pt>
                <c:pt idx="1">
                  <c:v>10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65-43B8-B3EF-E3AFD57600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3/24/2021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3/24/2021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02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915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36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66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202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895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6681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992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255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87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02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339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1756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0180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0903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076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45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0614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887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2316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446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3/24/2021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3/24/2021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3/24/2021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3/24/2021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3/24/2021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3/24/2021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3/24/2021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3/24/2021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3/24/2021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3/24/2021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3/24/2021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3/24/2021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hyperlink" Target="https://www.eatrightpro.org/-/media/eatrightpro-files/practice/position-and-practice-papers/position-papers/vegetarian-diet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hart" Target="../charts/chart1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hat_bubbles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hat_bubbles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886968"/>
            <a:ext cx="9141619" cy="1676400"/>
          </a:xfrm>
        </p:spPr>
        <p:txBody>
          <a:bodyPr/>
          <a:lstStyle/>
          <a:p>
            <a:r>
              <a:rPr lang="en-US" dirty="0"/>
              <a:t>“To Eat or Not to Eat”…                       a Plant-based Diet?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0640" y="2590800"/>
            <a:ext cx="9141619" cy="577405"/>
          </a:xfrm>
        </p:spPr>
        <p:txBody>
          <a:bodyPr/>
          <a:lstStyle/>
          <a:p>
            <a:r>
              <a:rPr lang="en-US" dirty="0"/>
              <a:t>Debate</a:t>
            </a:r>
          </a:p>
        </p:txBody>
      </p:sp>
    </p:spTree>
    <p:extLst>
      <p:ext uri="{BB962C8B-B14F-4D97-AF65-F5344CB8AC3E}">
        <p14:creationId xmlns:p14="http://schemas.microsoft.com/office/powerpoint/2010/main" val="518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E228E94-A742-4CC5-AC2E-85AAA5826FF1}"/>
              </a:ext>
            </a:extLst>
          </p:cNvPr>
          <p:cNvSpPr/>
          <p:nvPr/>
        </p:nvSpPr>
        <p:spPr>
          <a:xfrm>
            <a:off x="10787" y="5327919"/>
            <a:ext cx="12178038" cy="15300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B2370A9-E838-4632-B54C-F42ED6702F63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12B36-F9C6-4B15-858D-A3F8DB623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5AA462-9A3C-4505-8AF0-FA59E0E5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8" y="1563464"/>
            <a:ext cx="12037493" cy="53340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Relationship between (all) animal protein &amp; mortality in 400,000 adults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93E632-C67C-4F56-B115-359DF1E94F89}"/>
              </a:ext>
            </a:extLst>
          </p:cNvPr>
          <p:cNvSpPr/>
          <p:nvPr/>
        </p:nvSpPr>
        <p:spPr>
          <a:xfrm>
            <a:off x="4265612" y="6633351"/>
            <a:ext cx="754221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en-US" sz="800" dirty="0" err="1">
                <a:latin typeface="Arial" panose="020B0604020202020204" pitchFamily="34" charset="0"/>
              </a:rPr>
              <a:t>Sina</a:t>
            </a:r>
            <a:r>
              <a:rPr lang="en-GB" altLang="en-US" sz="800" dirty="0">
                <a:latin typeface="Arial" panose="020B0604020202020204" pitchFamily="34" charset="0"/>
              </a:rPr>
              <a:t> </a:t>
            </a:r>
            <a:r>
              <a:rPr lang="en-GB" altLang="en-US" sz="800" dirty="0" err="1">
                <a:latin typeface="Arial" panose="020B0604020202020204" pitchFamily="34" charset="0"/>
              </a:rPr>
              <a:t>Naghshi</a:t>
            </a:r>
            <a:r>
              <a:rPr lang="en-GB" altLang="en-US" sz="800" dirty="0">
                <a:latin typeface="Arial" panose="020B0604020202020204" pitchFamily="34" charset="0"/>
              </a:rPr>
              <a:t> et al. BMJ 2020;370:bmj.m2412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5385F1-9F19-49B4-BC80-338C8E53974B}"/>
              </a:ext>
            </a:extLst>
          </p:cNvPr>
          <p:cNvSpPr txBox="1"/>
          <p:nvPr/>
        </p:nvSpPr>
        <p:spPr>
          <a:xfrm>
            <a:off x="7009129" y="3560807"/>
            <a:ext cx="3429000" cy="1200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Consuming animal </a:t>
            </a:r>
            <a:r>
              <a:rPr lang="en-US" u="sng" dirty="0">
                <a:solidFill>
                  <a:schemeClr val="bg1"/>
                </a:solidFill>
              </a:rPr>
              <a:t>proteins</a:t>
            </a:r>
            <a:r>
              <a:rPr lang="en-US" dirty="0">
                <a:solidFill>
                  <a:schemeClr val="bg1"/>
                </a:solidFill>
              </a:rPr>
              <a:t> does not impact mortality risk.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5EFA2BFA-648D-4004-9711-DD891A5D8705}"/>
              </a:ext>
            </a:extLst>
          </p:cNvPr>
          <p:cNvSpPr txBox="1">
            <a:spLocks/>
          </p:cNvSpPr>
          <p:nvPr/>
        </p:nvSpPr>
        <p:spPr>
          <a:xfrm>
            <a:off x="0" y="113629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 #1:  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4A0D0839-4854-415D-88E6-87A4199D33A6}"/>
              </a:ext>
            </a:extLst>
          </p:cNvPr>
          <p:cNvSpPr txBox="1">
            <a:spLocks/>
          </p:cNvSpPr>
          <p:nvPr/>
        </p:nvSpPr>
        <p:spPr>
          <a:xfrm>
            <a:off x="1104192" y="674517"/>
            <a:ext cx="11084633" cy="695438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Limited Evidence: PLANT DIETS Lower Mortality Risk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984AB1-1957-4014-9186-9172F15A1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8"/>
          <a:stretch/>
        </p:blipFill>
        <p:spPr>
          <a:xfrm>
            <a:off x="1598612" y="2123433"/>
            <a:ext cx="5029200" cy="46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0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19BB9B-C6A6-47D8-A314-CD6D6DC27EB7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0876E-85AB-4465-B0AD-801A8BEF8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6843B5-56D2-44EA-97F3-E313F71D4565}"/>
              </a:ext>
            </a:extLst>
          </p:cNvPr>
          <p:cNvSpPr/>
          <p:nvPr/>
        </p:nvSpPr>
        <p:spPr>
          <a:xfrm>
            <a:off x="0" y="4800600"/>
            <a:ext cx="12188825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22306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#2: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4CAA6D-57F4-488A-A4DC-CB8BB1625CF0}"/>
              </a:ext>
            </a:extLst>
          </p:cNvPr>
          <p:cNvSpPr txBox="1">
            <a:spLocks/>
          </p:cNvSpPr>
          <p:nvPr/>
        </p:nvSpPr>
        <p:spPr>
          <a:xfrm>
            <a:off x="1063624" y="771606"/>
            <a:ext cx="11125201" cy="66349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PLANT Diets Lead to Vitamin &amp; Mineral Deficiencies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94B139-2C03-4858-A48F-2B7DB2E178CF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4BFB14-B673-4EF5-9655-09A63FEB5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C91FD2-3280-4AEB-8C4F-72C9EF7EE7A2}"/>
              </a:ext>
            </a:extLst>
          </p:cNvPr>
          <p:cNvSpPr/>
          <p:nvPr/>
        </p:nvSpPr>
        <p:spPr>
          <a:xfrm>
            <a:off x="94496" y="6477000"/>
            <a:ext cx="116387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https://www.eatrightpro.org/-/media/eatrightpro-files/practice/position-and-practice-papers/position-papers/vegetarian-diet.pdf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E7B52A-7B8C-4AB2-8294-DFC1B79E9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" y="1600200"/>
            <a:ext cx="4419599" cy="1219200"/>
          </a:xfrm>
        </p:spPr>
        <p:txBody>
          <a:bodyPr>
            <a:normAutofit fontScale="92500" lnSpcReduction="10000"/>
          </a:bodyPr>
          <a:lstStyle/>
          <a:p>
            <a:pPr algn="ctr">
              <a:buFont typeface="Courier New" panose="02070309020205020404" pitchFamily="49" charset="0"/>
              <a:buChar char="o"/>
            </a:pPr>
            <a:r>
              <a:rPr lang="en-US" u="sng" dirty="0"/>
              <a:t>Low heme-iron</a:t>
            </a:r>
          </a:p>
          <a:p>
            <a:pPr marL="0" indent="0" algn="ctr">
              <a:buNone/>
            </a:pPr>
            <a:r>
              <a:rPr lang="en-US" sz="2000" i="1" dirty="0">
                <a:solidFill>
                  <a:schemeClr val="accent3"/>
                </a:solidFill>
                <a:sym typeface="Wingdings" panose="05000000000000000000" pitchFamily="2" charset="2"/>
              </a:rPr>
              <a:t>Best sources of heme iron:                           </a:t>
            </a:r>
            <a:r>
              <a:rPr lang="en-US" sz="2000" i="1" u="sng" dirty="0">
                <a:solidFill>
                  <a:schemeClr val="accent3"/>
                </a:solidFill>
                <a:sym typeface="Wingdings" panose="05000000000000000000" pitchFamily="2" charset="2"/>
              </a:rPr>
              <a:t>meat</a:t>
            </a:r>
            <a:r>
              <a:rPr lang="en-US" sz="2000" i="1" dirty="0">
                <a:solidFill>
                  <a:schemeClr val="accent3"/>
                </a:solidFill>
                <a:sym typeface="Wingdings" panose="05000000000000000000" pitchFamily="2" charset="2"/>
              </a:rPr>
              <a:t>, </a:t>
            </a:r>
            <a:r>
              <a:rPr lang="en-US" sz="2000" i="1" u="sng" dirty="0">
                <a:solidFill>
                  <a:schemeClr val="accent3"/>
                </a:solidFill>
                <a:sym typeface="Wingdings" panose="05000000000000000000" pitchFamily="2" charset="2"/>
              </a:rPr>
              <a:t>poultry</a:t>
            </a:r>
            <a:r>
              <a:rPr lang="en-US" sz="2000" i="1" dirty="0">
                <a:solidFill>
                  <a:schemeClr val="accent3"/>
                </a:solidFill>
                <a:sym typeface="Wingdings" panose="05000000000000000000" pitchFamily="2" charset="2"/>
              </a:rPr>
              <a:t>, &amp; </a:t>
            </a:r>
            <a:r>
              <a:rPr lang="en-US" sz="2000" i="1" u="sng" dirty="0">
                <a:solidFill>
                  <a:schemeClr val="accent3"/>
                </a:solidFill>
                <a:sym typeface="Wingdings" panose="05000000000000000000" pitchFamily="2" charset="2"/>
              </a:rPr>
              <a:t>seafood</a:t>
            </a:r>
            <a:endParaRPr lang="en-US" sz="2000" i="1" u="sng" dirty="0">
              <a:solidFill>
                <a:schemeClr val="accent3"/>
              </a:solidFill>
            </a:endParaRPr>
          </a:p>
        </p:txBody>
      </p:sp>
      <p:pic>
        <p:nvPicPr>
          <p:cNvPr id="7170" name="Picture 2" descr="Iron Deficiency Anemia - Gastroenterologist in Flemington &amp; Hillsborough, NJ">
            <a:extLst>
              <a:ext uri="{FF2B5EF4-FFF2-40B4-BE49-F238E27FC236}">
                <a16:creationId xmlns:a16="http://schemas.microsoft.com/office/drawing/2014/main" id="{D2E1DFD4-8DD7-4213-9BF8-914999FAF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92" y="2766698"/>
            <a:ext cx="3600131" cy="381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6EF373-1579-4168-B52A-D67263BC88C2}"/>
              </a:ext>
            </a:extLst>
          </p:cNvPr>
          <p:cNvSpPr txBox="1">
            <a:spLocks/>
          </p:cNvSpPr>
          <p:nvPr/>
        </p:nvSpPr>
        <p:spPr>
          <a:xfrm>
            <a:off x="4494212" y="1625600"/>
            <a:ext cx="3566097" cy="1219200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US" u="sng" dirty="0"/>
              <a:t>Low Calcium &amp; Vit D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i="1" dirty="0">
                <a:solidFill>
                  <a:schemeClr val="accent3"/>
                </a:solidFill>
                <a:sym typeface="Wingdings" panose="05000000000000000000" pitchFamily="2" charset="2"/>
              </a:rPr>
              <a:t>Best source of Ca &amp; Vit D:  </a:t>
            </a:r>
            <a:r>
              <a:rPr lang="en-US" sz="2000" i="1" u="sng" dirty="0">
                <a:solidFill>
                  <a:schemeClr val="accent3"/>
                </a:solidFill>
                <a:sym typeface="Wingdings" panose="05000000000000000000" pitchFamily="2" charset="2"/>
              </a:rPr>
              <a:t>dairy</a:t>
            </a:r>
            <a:endParaRPr lang="en-US" sz="2000" i="1" u="sng" dirty="0">
              <a:solidFill>
                <a:schemeClr val="accent3"/>
              </a:solidFill>
            </a:endParaRPr>
          </a:p>
        </p:txBody>
      </p:sp>
      <p:pic>
        <p:nvPicPr>
          <p:cNvPr id="7172" name="Picture 4" descr="Osteoporosis: Everything You Need to Know">
            <a:extLst>
              <a:ext uri="{FF2B5EF4-FFF2-40B4-BE49-F238E27FC236}">
                <a16:creationId xmlns:a16="http://schemas.microsoft.com/office/drawing/2014/main" id="{ECDA689F-2899-4E2B-8294-10BB84DF9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r="21590"/>
          <a:stretch/>
        </p:blipFill>
        <p:spPr bwMode="auto">
          <a:xfrm>
            <a:off x="4768563" y="2806700"/>
            <a:ext cx="35052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DFEAEE-C884-4BC6-B7E7-4A35AF308B20}"/>
              </a:ext>
            </a:extLst>
          </p:cNvPr>
          <p:cNvSpPr txBox="1">
            <a:spLocks/>
          </p:cNvSpPr>
          <p:nvPr/>
        </p:nvSpPr>
        <p:spPr>
          <a:xfrm>
            <a:off x="8532812" y="1625600"/>
            <a:ext cx="3505200" cy="1219200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Courier New" panose="02070309020205020404" pitchFamily="49" charset="0"/>
              <a:buChar char="o"/>
            </a:pPr>
            <a:r>
              <a:rPr lang="en-US" u="sng" dirty="0"/>
              <a:t>Low Vit B-12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i="1" dirty="0">
                <a:solidFill>
                  <a:schemeClr val="accent3"/>
                </a:solidFill>
                <a:sym typeface="Wingdings" panose="05000000000000000000" pitchFamily="2" charset="2"/>
              </a:rPr>
              <a:t>Best sources of Vit B-12:                </a:t>
            </a:r>
            <a:r>
              <a:rPr lang="en-US" sz="2000" i="1" u="sng" dirty="0">
                <a:solidFill>
                  <a:schemeClr val="accent3"/>
                </a:solidFill>
                <a:sym typeface="Wingdings" panose="05000000000000000000" pitchFamily="2" charset="2"/>
              </a:rPr>
              <a:t>dairy</a:t>
            </a:r>
            <a:r>
              <a:rPr lang="en-US" sz="2000" i="1" dirty="0">
                <a:solidFill>
                  <a:schemeClr val="accent3"/>
                </a:solidFill>
                <a:sym typeface="Wingdings" panose="05000000000000000000" pitchFamily="2" charset="2"/>
              </a:rPr>
              <a:t>, </a:t>
            </a:r>
            <a:r>
              <a:rPr lang="en-US" sz="2000" i="1" u="sng" dirty="0">
                <a:solidFill>
                  <a:schemeClr val="accent3"/>
                </a:solidFill>
                <a:sym typeface="Wingdings" panose="05000000000000000000" pitchFamily="2" charset="2"/>
              </a:rPr>
              <a:t>meat</a:t>
            </a:r>
            <a:r>
              <a:rPr lang="en-US" sz="2000" i="1" dirty="0">
                <a:solidFill>
                  <a:schemeClr val="accent3"/>
                </a:solidFill>
                <a:sym typeface="Wingdings" panose="05000000000000000000" pitchFamily="2" charset="2"/>
              </a:rPr>
              <a:t>, </a:t>
            </a:r>
            <a:r>
              <a:rPr lang="en-US" sz="2000" i="1" u="sng" dirty="0">
                <a:solidFill>
                  <a:schemeClr val="accent3"/>
                </a:solidFill>
                <a:sym typeface="Wingdings" panose="05000000000000000000" pitchFamily="2" charset="2"/>
              </a:rPr>
              <a:t>eggs</a:t>
            </a:r>
            <a:r>
              <a:rPr lang="en-US" sz="2000" i="1" dirty="0">
                <a:solidFill>
                  <a:schemeClr val="accent3"/>
                </a:solidFill>
                <a:sym typeface="Wingdings" panose="05000000000000000000" pitchFamily="2" charset="2"/>
              </a:rPr>
              <a:t>, </a:t>
            </a:r>
            <a:r>
              <a:rPr lang="en-US" sz="2000" i="1" u="sng" dirty="0">
                <a:solidFill>
                  <a:schemeClr val="accent3"/>
                </a:solidFill>
                <a:sym typeface="Wingdings" panose="05000000000000000000" pitchFamily="2" charset="2"/>
              </a:rPr>
              <a:t>seafood</a:t>
            </a:r>
            <a:endParaRPr lang="en-US" sz="2000" i="1" u="sng" dirty="0">
              <a:solidFill>
                <a:schemeClr val="accent3"/>
              </a:solidFill>
            </a:endParaRPr>
          </a:p>
        </p:txBody>
      </p:sp>
      <p:pic>
        <p:nvPicPr>
          <p:cNvPr id="7174" name="Picture 6" descr="How Vitamin B12 Deficiency Affects the Body">
            <a:extLst>
              <a:ext uri="{FF2B5EF4-FFF2-40B4-BE49-F238E27FC236}">
                <a16:creationId xmlns:a16="http://schemas.microsoft.com/office/drawing/2014/main" id="{1BD5EA87-C60A-4759-890B-424004AC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15" y="3278265"/>
            <a:ext cx="3540604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4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" y="1524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 #2: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4CAA6D-57F4-488A-A4DC-CB8BB1625CF0}"/>
              </a:ext>
            </a:extLst>
          </p:cNvPr>
          <p:cNvSpPr txBox="1">
            <a:spLocks/>
          </p:cNvSpPr>
          <p:nvPr/>
        </p:nvSpPr>
        <p:spPr>
          <a:xfrm>
            <a:off x="1217612" y="609600"/>
            <a:ext cx="11123928" cy="780685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PLANT Diets Can Meet Vitamin &amp; Mineral Needs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A216A-4DBF-4134-AB2D-7ACBD3A3EF53}"/>
              </a:ext>
            </a:extLst>
          </p:cNvPr>
          <p:cNvSpPr/>
          <p:nvPr/>
        </p:nvSpPr>
        <p:spPr>
          <a:xfrm>
            <a:off x="150812" y="6397823"/>
            <a:ext cx="88376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</a:rPr>
              <a:t>(https://www.dietaryguidelines.gov/2020-advisory-committee-report/food-pattern-modeling/FPM-2-and-older). </a:t>
            </a:r>
            <a:endParaRPr lang="en-US" sz="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BFE364-E162-4CC9-A75E-BAFA2F527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25" y="1676400"/>
            <a:ext cx="5226803" cy="142103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Comparison of Food Groups and Food Subgroups between the three main plant-based patterns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40491-A1F3-45B6-AAFA-380E15FF5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3" t="12213" r="11865" b="9306"/>
          <a:stretch/>
        </p:blipFill>
        <p:spPr>
          <a:xfrm>
            <a:off x="5561012" y="1447800"/>
            <a:ext cx="6172200" cy="5315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1F7EEC-FE70-4358-9D31-387624E7C848}"/>
              </a:ext>
            </a:extLst>
          </p:cNvPr>
          <p:cNvSpPr/>
          <p:nvPr/>
        </p:nvSpPr>
        <p:spPr>
          <a:xfrm>
            <a:off x="9523412" y="1492171"/>
            <a:ext cx="762000" cy="532845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FE03FB-E955-40CE-8F7F-446B9A432EB8}"/>
              </a:ext>
            </a:extLst>
          </p:cNvPr>
          <p:cNvSpPr/>
          <p:nvPr/>
        </p:nvSpPr>
        <p:spPr>
          <a:xfrm rot="16200000">
            <a:off x="8418512" y="2990485"/>
            <a:ext cx="457200" cy="575383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" y="1524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 #2: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4CAA6D-57F4-488A-A4DC-CB8BB1625CF0}"/>
              </a:ext>
            </a:extLst>
          </p:cNvPr>
          <p:cNvSpPr txBox="1">
            <a:spLocks/>
          </p:cNvSpPr>
          <p:nvPr/>
        </p:nvSpPr>
        <p:spPr>
          <a:xfrm>
            <a:off x="1217612" y="609600"/>
            <a:ext cx="11123928" cy="780685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PLANT Diets Can Meet Vitamin &amp; Mineral Needs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A216A-4DBF-4134-AB2D-7ACBD3A3EF53}"/>
              </a:ext>
            </a:extLst>
          </p:cNvPr>
          <p:cNvSpPr/>
          <p:nvPr/>
        </p:nvSpPr>
        <p:spPr>
          <a:xfrm>
            <a:off x="150812" y="6397823"/>
            <a:ext cx="88376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</a:rPr>
              <a:t>(https://www.dietaryguidelines.gov/2020-advisory-committee-report/food-pattern-modeling/FPM-2-and-older). </a:t>
            </a:r>
            <a:endParaRPr lang="en-US" sz="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BFE364-E162-4CC9-A75E-BAFA2F527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676400"/>
            <a:ext cx="4297023" cy="1421036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dirty="0"/>
              <a:t>Comparison of vitamin and mineral goals between the three main plant-based patterns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F55BA4-44C0-4EC7-9113-3FA46F3E4FF0}"/>
              </a:ext>
            </a:extLst>
          </p:cNvPr>
          <p:cNvGrpSpPr/>
          <p:nvPr/>
        </p:nvGrpSpPr>
        <p:grpSpPr>
          <a:xfrm>
            <a:off x="4570412" y="1837569"/>
            <a:ext cx="7067845" cy="3831710"/>
            <a:chOff x="4570412" y="1837569"/>
            <a:chExt cx="7067845" cy="38317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DB4459-ED30-4D75-96EE-765E1309B818}"/>
                </a:ext>
              </a:extLst>
            </p:cNvPr>
            <p:cNvGrpSpPr/>
            <p:nvPr/>
          </p:nvGrpSpPr>
          <p:grpSpPr>
            <a:xfrm>
              <a:off x="4570412" y="1837569"/>
              <a:ext cx="7067845" cy="3801231"/>
              <a:chOff x="4570412" y="1837569"/>
              <a:chExt cx="7067845" cy="38012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E4618C2-EF72-4D3C-88C6-34615F69D4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0628" t="16658" r="8739" b="67180"/>
              <a:stretch/>
            </p:blipFill>
            <p:spPr>
              <a:xfrm>
                <a:off x="4570412" y="1837569"/>
                <a:ext cx="7067845" cy="104874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71C2DBB-AB1B-4D0A-A699-A19FAFEBB9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0628" t="45555" r="9364" b="12092"/>
              <a:stretch/>
            </p:blipFill>
            <p:spPr>
              <a:xfrm>
                <a:off x="4570926" y="2884702"/>
                <a:ext cx="6937871" cy="2754098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273756-5129-486F-8560-E1EEF3438948}"/>
                </a:ext>
              </a:extLst>
            </p:cNvPr>
            <p:cNvSpPr/>
            <p:nvPr/>
          </p:nvSpPr>
          <p:spPr>
            <a:xfrm>
              <a:off x="4753292" y="5623560"/>
              <a:ext cx="4495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097CC2-0E0F-425B-87B2-7772785FB8EE}"/>
              </a:ext>
            </a:extLst>
          </p:cNvPr>
          <p:cNvSpPr/>
          <p:nvPr/>
        </p:nvSpPr>
        <p:spPr>
          <a:xfrm>
            <a:off x="8685212" y="1837569"/>
            <a:ext cx="1036320" cy="332879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4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10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762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#3: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4CAA6D-57F4-488A-A4DC-CB8BB1625CF0}"/>
              </a:ext>
            </a:extLst>
          </p:cNvPr>
          <p:cNvSpPr txBox="1">
            <a:spLocks/>
          </p:cNvSpPr>
          <p:nvPr/>
        </p:nvSpPr>
        <p:spPr>
          <a:xfrm>
            <a:off x="1027113" y="685800"/>
            <a:ext cx="10782299" cy="128939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PLANT Diets Are Better for the Environment –   </a:t>
            </a:r>
          </a:p>
          <a:p>
            <a:pPr algn="r">
              <a:defRPr/>
            </a:pPr>
            <a:r>
              <a:rPr lang="en-US" dirty="0">
                <a:solidFill>
                  <a:schemeClr val="accent3"/>
                </a:solidFill>
              </a:rPr>
              <a:t>Carbon Footprint</a:t>
            </a:r>
          </a:p>
        </p:txBody>
      </p:sp>
      <p:pic>
        <p:nvPicPr>
          <p:cNvPr id="4098" name="Picture 2" descr="The most effective individual steps to tackle climate change aren't being  discussed">
            <a:extLst>
              <a:ext uri="{FF2B5EF4-FFF2-40B4-BE49-F238E27FC236}">
                <a16:creationId xmlns:a16="http://schemas.microsoft.com/office/drawing/2014/main" id="{4AC7E759-CF7D-4240-BA19-B8480484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828800"/>
            <a:ext cx="8305799" cy="482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50A994-B2E9-4348-B78D-2DA70D75B88D}"/>
              </a:ext>
            </a:extLst>
          </p:cNvPr>
          <p:cNvSpPr/>
          <p:nvPr/>
        </p:nvSpPr>
        <p:spPr>
          <a:xfrm>
            <a:off x="4494212" y="4419600"/>
            <a:ext cx="685800" cy="17526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762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#3: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4CAA6D-57F4-488A-A4DC-CB8BB1625CF0}"/>
              </a:ext>
            </a:extLst>
          </p:cNvPr>
          <p:cNvSpPr txBox="1">
            <a:spLocks/>
          </p:cNvSpPr>
          <p:nvPr/>
        </p:nvSpPr>
        <p:spPr>
          <a:xfrm>
            <a:off x="1027113" y="685800"/>
            <a:ext cx="10782299" cy="128939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PLANT Diets Are Better for the Environment –   </a:t>
            </a:r>
          </a:p>
          <a:p>
            <a:pPr algn="r">
              <a:defRPr/>
            </a:pPr>
            <a:r>
              <a:rPr lang="en-US" dirty="0">
                <a:solidFill>
                  <a:schemeClr val="accent3"/>
                </a:solidFill>
              </a:rPr>
              <a:t>Water Conservation</a:t>
            </a:r>
          </a:p>
        </p:txBody>
      </p:sp>
      <p:pic>
        <p:nvPicPr>
          <p:cNvPr id="7" name="Picture 4" descr="YouTube changes logo, updates app design - Business Insider">
            <a:extLst>
              <a:ext uri="{FF2B5EF4-FFF2-40B4-BE49-F238E27FC236}">
                <a16:creationId xmlns:a16="http://schemas.microsoft.com/office/drawing/2014/main" id="{C3A809AC-D01C-41DD-879A-B3BF3976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5605488"/>
            <a:ext cx="2438442" cy="121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Water shortage is becoming a worldwide problem: 10 ways towards water  conservation - Education Today News">
            <a:extLst>
              <a:ext uri="{FF2B5EF4-FFF2-40B4-BE49-F238E27FC236}">
                <a16:creationId xmlns:a16="http://schemas.microsoft.com/office/drawing/2014/main" id="{B5D8860F-B0A9-4E7E-87B0-6540F151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2514600"/>
            <a:ext cx="5613526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762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#3: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4CAA6D-57F4-488A-A4DC-CB8BB1625CF0}"/>
              </a:ext>
            </a:extLst>
          </p:cNvPr>
          <p:cNvSpPr txBox="1">
            <a:spLocks/>
          </p:cNvSpPr>
          <p:nvPr/>
        </p:nvSpPr>
        <p:spPr>
          <a:xfrm>
            <a:off x="1027113" y="685800"/>
            <a:ext cx="10782299" cy="128939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PLANT Diets Are Better for the Environment –   </a:t>
            </a:r>
          </a:p>
          <a:p>
            <a:pPr algn="r">
              <a:defRPr/>
            </a:pPr>
            <a:r>
              <a:rPr lang="en-US" dirty="0">
                <a:solidFill>
                  <a:schemeClr val="accent3"/>
                </a:solidFill>
              </a:rPr>
              <a:t>Land Sustainability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571A1C-0974-43D7-8B1D-490EB9A80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93" y="1666088"/>
            <a:ext cx="5486400" cy="37240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55544F"/>
                </a:solidFill>
                <a:effectLst/>
                <a:latin typeface="+mn-lt"/>
              </a:rPr>
              <a:t>“The researchers concluded that a strategic shift toward a </a:t>
            </a:r>
            <a:r>
              <a:rPr kumimoji="0" lang="en-US" altLang="en-US" sz="2200" b="1" i="1" u="none" strike="noStrike" cap="none" normalizeH="0" baseline="0" dirty="0">
                <a:ln>
                  <a:noFill/>
                </a:ln>
                <a:solidFill>
                  <a:srgbClr val="55544F"/>
                </a:solidFill>
                <a:effectLst/>
                <a:latin typeface="+mn-lt"/>
              </a:rPr>
              <a:t>plant-based diet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55544F"/>
                </a:solidFill>
                <a:effectLst/>
                <a:latin typeface="+mn-lt"/>
              </a:rPr>
              <a:t>could </a:t>
            </a:r>
            <a:r>
              <a:rPr kumimoji="0" lang="en-US" altLang="en-US" sz="2200" b="1" i="1" u="none" strike="noStrike" cap="none" normalizeH="0" baseline="0" dirty="0">
                <a:ln>
                  <a:noFill/>
                </a:ln>
                <a:solidFill>
                  <a:srgbClr val="55544F"/>
                </a:solidFill>
                <a:effectLst/>
                <a:latin typeface="+mn-lt"/>
              </a:rPr>
              <a:t>reduce the amount of land needed to feed U.S. consumers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55544F"/>
                </a:solidFill>
                <a:effectLst/>
                <a:latin typeface="+mn-lt"/>
              </a:rPr>
              <a:t>and at the same time </a:t>
            </a:r>
            <a:r>
              <a:rPr kumimoji="0" lang="en-US" altLang="en-US" sz="2200" b="1" i="1" u="none" strike="noStrike" cap="none" normalizeH="0" baseline="0" dirty="0">
                <a:ln>
                  <a:noFill/>
                </a:ln>
                <a:solidFill>
                  <a:srgbClr val="55544F"/>
                </a:solidFill>
                <a:effectLst/>
                <a:latin typeface="+mn-lt"/>
              </a:rPr>
              <a:t>increase the number of people who can be fed from our agricultural resources.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55544F"/>
                </a:solidFill>
                <a:effectLst/>
                <a:latin typeface="+mn-lt"/>
              </a:rPr>
              <a:t>The result could be more food — without the need to clear more land — for hundreds of millions of people around the globe.”</a:t>
            </a:r>
            <a:endParaRPr kumimoji="0" lang="en-US" altLang="en-US" sz="2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endParaRPr kumimoji="0" lang="en-US" altLang="en-US" sz="2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E7A5D-CB10-4288-A29A-13104976E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63" y="2362200"/>
            <a:ext cx="5936438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743F72-D0C1-4753-BA45-5CCBCB27DD2C}"/>
              </a:ext>
            </a:extLst>
          </p:cNvPr>
          <p:cNvSpPr txBox="1"/>
          <p:nvPr/>
        </p:nvSpPr>
        <p:spPr>
          <a:xfrm rot="16200000">
            <a:off x="4099856" y="4698138"/>
            <a:ext cx="366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 ha ≈ 2 football 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C1233B-C271-41DF-ABD9-ED67181604C6}"/>
              </a:ext>
            </a:extLst>
          </p:cNvPr>
          <p:cNvSpPr txBox="1"/>
          <p:nvPr/>
        </p:nvSpPr>
        <p:spPr>
          <a:xfrm>
            <a:off x="0" y="6505647"/>
            <a:ext cx="6298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https://ensia.com/notable/which-diet-makes-best-use-of-farmland-you-might-be-surprised/#:~:text=The%20researchers%20concluded%20that%20a,fed%20from%20our%20agricultural%20resources.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98B837-6A8C-4168-8AAA-72865B41991A}"/>
              </a:ext>
            </a:extLst>
          </p:cNvPr>
          <p:cNvSpPr/>
          <p:nvPr/>
        </p:nvSpPr>
        <p:spPr>
          <a:xfrm rot="16200000">
            <a:off x="10552113" y="4991099"/>
            <a:ext cx="914400" cy="1295402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7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8" y="381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#3: 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35D80C-37B0-404D-8D4C-9E34963F44A2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F4AE2-9E1D-48A8-9FDE-A9E426E5F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pic>
        <p:nvPicPr>
          <p:cNvPr id="7" name="Picture 2" descr="Figure 1: Greenhouse Gas Contribution in the US">
            <a:extLst>
              <a:ext uri="{FF2B5EF4-FFF2-40B4-BE49-F238E27FC236}">
                <a16:creationId xmlns:a16="http://schemas.microsoft.com/office/drawing/2014/main" id="{0D143D26-036D-4098-900A-0E235C2D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2057400"/>
            <a:ext cx="807049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19301D-5C04-41F9-A853-0B0B7363A77F}"/>
              </a:ext>
            </a:extLst>
          </p:cNvPr>
          <p:cNvSpPr/>
          <p:nvPr/>
        </p:nvSpPr>
        <p:spPr>
          <a:xfrm>
            <a:off x="7234403" y="4124218"/>
            <a:ext cx="432763" cy="431800"/>
          </a:xfrm>
          <a:custGeom>
            <a:avLst/>
            <a:gdLst>
              <a:gd name="connsiteX0" fmla="*/ 13663 w 432763"/>
              <a:gd name="connsiteY0" fmla="*/ 431800 h 431800"/>
              <a:gd name="connsiteX1" fmla="*/ 51763 w 432763"/>
              <a:gd name="connsiteY1" fmla="*/ 88900 h 431800"/>
              <a:gd name="connsiteX2" fmla="*/ 432763 w 432763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763" h="431800">
                <a:moveTo>
                  <a:pt x="13663" y="431800"/>
                </a:moveTo>
                <a:cubicBezTo>
                  <a:pt x="-2212" y="296333"/>
                  <a:pt x="-18087" y="160867"/>
                  <a:pt x="51763" y="88900"/>
                </a:cubicBezTo>
                <a:cubicBezTo>
                  <a:pt x="121613" y="16933"/>
                  <a:pt x="277188" y="8466"/>
                  <a:pt x="432763" y="0"/>
                </a:cubicBezTo>
              </a:path>
            </a:pathLst>
          </a:custGeom>
          <a:noFill/>
          <a:ln w="28575">
            <a:solidFill>
              <a:schemeClr val="bg1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5CED4-3FB5-4A2C-8232-B38D68BD3B2E}"/>
              </a:ext>
            </a:extLst>
          </p:cNvPr>
          <p:cNvSpPr txBox="1"/>
          <p:nvPr/>
        </p:nvSpPr>
        <p:spPr>
          <a:xfrm>
            <a:off x="7618412" y="3893386"/>
            <a:ext cx="1959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4% livestock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6B9AC2-93FE-4CD6-889B-BD79B1B086CA}"/>
              </a:ext>
            </a:extLst>
          </p:cNvPr>
          <p:cNvSpPr txBox="1">
            <a:spLocks/>
          </p:cNvSpPr>
          <p:nvPr/>
        </p:nvSpPr>
        <p:spPr>
          <a:xfrm>
            <a:off x="1039507" y="1183332"/>
            <a:ext cx="11161712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ANIMAL Diets Aren’t as Bad as You Think!                                        </a:t>
            </a:r>
          </a:p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                  (Carbon Footprint)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5F5C49-35F3-4368-B86A-5285AF987896}"/>
              </a:ext>
            </a:extLst>
          </p:cNvPr>
          <p:cNvSpPr txBox="1">
            <a:spLocks/>
          </p:cNvSpPr>
          <p:nvPr/>
        </p:nvSpPr>
        <p:spPr>
          <a:xfrm>
            <a:off x="760412" y="6289762"/>
            <a:ext cx="11161712" cy="404111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i="1" dirty="0">
                <a:solidFill>
                  <a:schemeClr val="accent3"/>
                </a:solidFill>
              </a:rPr>
              <a:t>Agriculture livestock contribute minimally to gas emissions</a:t>
            </a:r>
          </a:p>
        </p:txBody>
      </p:sp>
    </p:spTree>
    <p:extLst>
      <p:ext uri="{BB962C8B-B14F-4D97-AF65-F5344CB8AC3E}">
        <p14:creationId xmlns:p14="http://schemas.microsoft.com/office/powerpoint/2010/main" val="24012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Plant-based Diet -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58435-E351-43DA-AA9E-C8A3BD720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614" y="2713395"/>
            <a:ext cx="6553200" cy="240418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Plant-based diet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 A diet consisting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mostly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entirely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of foods derived from plants, including vegetables, grains, nuts, seeds, legumes and fruits, and with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few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no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animal products.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8" name="Picture 4" descr="New Canada Food Guide Ditches Dairy And Says 'Eat More Vegan Foods' - Vegan  News, Plant Based Living, Food, Health &amp; more">
            <a:extLst>
              <a:ext uri="{FF2B5EF4-FFF2-40B4-BE49-F238E27FC236}">
                <a16:creationId xmlns:a16="http://schemas.microsoft.com/office/drawing/2014/main" id="{A25D2AAF-7DFE-422A-ABE1-103413416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6" r="12173" b="7070"/>
          <a:stretch/>
        </p:blipFill>
        <p:spPr bwMode="auto">
          <a:xfrm>
            <a:off x="227011" y="1473200"/>
            <a:ext cx="4583287" cy="441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015BCA-BD65-40C8-BB02-D27C617730E2}"/>
              </a:ext>
            </a:extLst>
          </p:cNvPr>
          <p:cNvSpPr/>
          <p:nvPr/>
        </p:nvSpPr>
        <p:spPr>
          <a:xfrm>
            <a:off x="9523412" y="6433979"/>
            <a:ext cx="20249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https://food-guide.canada.ca/en/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8" y="381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Counter-Point #3: 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35D80C-37B0-404D-8D4C-9E34963F44A2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F4AE2-9E1D-48A8-9FDE-A9E426E5F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19301D-5C04-41F9-A853-0B0B7363A77F}"/>
              </a:ext>
            </a:extLst>
          </p:cNvPr>
          <p:cNvSpPr/>
          <p:nvPr/>
        </p:nvSpPr>
        <p:spPr>
          <a:xfrm>
            <a:off x="7871449" y="5224165"/>
            <a:ext cx="432763" cy="431800"/>
          </a:xfrm>
          <a:custGeom>
            <a:avLst/>
            <a:gdLst>
              <a:gd name="connsiteX0" fmla="*/ 13663 w 432763"/>
              <a:gd name="connsiteY0" fmla="*/ 431800 h 431800"/>
              <a:gd name="connsiteX1" fmla="*/ 51763 w 432763"/>
              <a:gd name="connsiteY1" fmla="*/ 88900 h 431800"/>
              <a:gd name="connsiteX2" fmla="*/ 432763 w 432763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763" h="431800">
                <a:moveTo>
                  <a:pt x="13663" y="431800"/>
                </a:moveTo>
                <a:cubicBezTo>
                  <a:pt x="-2212" y="296333"/>
                  <a:pt x="-18087" y="160867"/>
                  <a:pt x="51763" y="88900"/>
                </a:cubicBezTo>
                <a:cubicBezTo>
                  <a:pt x="121613" y="16933"/>
                  <a:pt x="277188" y="8466"/>
                  <a:pt x="432763" y="0"/>
                </a:cubicBezTo>
              </a:path>
            </a:pathLst>
          </a:custGeom>
          <a:noFill/>
          <a:ln w="28575">
            <a:solidFill>
              <a:schemeClr val="bg1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5E257-A663-4878-88DD-16C16FD41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7" t="25917" r="78648" b="8044"/>
          <a:stretch/>
        </p:blipFill>
        <p:spPr>
          <a:xfrm>
            <a:off x="2154260" y="1973818"/>
            <a:ext cx="5958332" cy="4734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FBF6A8-4FF3-487F-9D67-3B0BF5015CE0}"/>
              </a:ext>
            </a:extLst>
          </p:cNvPr>
          <p:cNvSpPr txBox="1">
            <a:spLocks/>
          </p:cNvSpPr>
          <p:nvPr/>
        </p:nvSpPr>
        <p:spPr>
          <a:xfrm>
            <a:off x="8304212" y="2797277"/>
            <a:ext cx="3217067" cy="2642788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3200" i="1" dirty="0">
                <a:solidFill>
                  <a:schemeClr val="accent3"/>
                </a:solidFill>
              </a:rPr>
              <a:t>Livestock are part of carbon cycle &amp; NOT making new fossil fuels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EAE697-13C4-4FD7-8F01-EB8AD0554A42}"/>
              </a:ext>
            </a:extLst>
          </p:cNvPr>
          <p:cNvSpPr txBox="1">
            <a:spLocks/>
          </p:cNvSpPr>
          <p:nvPr/>
        </p:nvSpPr>
        <p:spPr>
          <a:xfrm>
            <a:off x="1039507" y="1183332"/>
            <a:ext cx="11161712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ANIMAL Diets Aren’t as Bad as You Think!                                        </a:t>
            </a:r>
          </a:p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                  (Carbon Footprint)</a:t>
            </a:r>
          </a:p>
        </p:txBody>
      </p:sp>
    </p:spTree>
    <p:extLst>
      <p:ext uri="{BB962C8B-B14F-4D97-AF65-F5344CB8AC3E}">
        <p14:creationId xmlns:p14="http://schemas.microsoft.com/office/powerpoint/2010/main" val="3387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8" y="381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 #3: 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35D80C-37B0-404D-8D4C-9E34963F44A2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F4AE2-9E1D-48A8-9FDE-A9E426E5F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878ACC-860A-4CDC-8474-75C988C70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16" t="22244" r="27586" b="29363"/>
          <a:stretch/>
        </p:blipFill>
        <p:spPr>
          <a:xfrm>
            <a:off x="239516" y="2057400"/>
            <a:ext cx="4370613" cy="4759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7D792-D99A-4794-ADDE-2E5B7690480E}"/>
              </a:ext>
            </a:extLst>
          </p:cNvPr>
          <p:cNvSpPr txBox="1">
            <a:spLocks/>
          </p:cNvSpPr>
          <p:nvPr/>
        </p:nvSpPr>
        <p:spPr>
          <a:xfrm>
            <a:off x="1039507" y="1183332"/>
            <a:ext cx="11161712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ANIMAL Diets Aren’t as Bad as You Think!                                        </a:t>
            </a:r>
          </a:p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                  (Water Usage)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D11F10-5099-4DFD-87A0-0290CE928A1A}"/>
              </a:ext>
            </a:extLst>
          </p:cNvPr>
          <p:cNvSpPr txBox="1">
            <a:spLocks/>
          </p:cNvSpPr>
          <p:nvPr/>
        </p:nvSpPr>
        <p:spPr>
          <a:xfrm>
            <a:off x="4715425" y="1940434"/>
            <a:ext cx="7351683" cy="11430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i="1" dirty="0">
                <a:solidFill>
                  <a:schemeClr val="accent3"/>
                </a:solidFill>
              </a:rPr>
              <a:t>Plants require a substantial amount of water (from irrigation)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C54EBA-D5A8-448D-82EC-724EDE2A3B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8" r="7655"/>
          <a:stretch/>
        </p:blipFill>
        <p:spPr>
          <a:xfrm>
            <a:off x="4799012" y="3452761"/>
            <a:ext cx="2929947" cy="3156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ABB14D6-BC68-4144-8E94-310618065831}"/>
              </a:ext>
            </a:extLst>
          </p:cNvPr>
          <p:cNvSpPr txBox="1">
            <a:spLocks/>
          </p:cNvSpPr>
          <p:nvPr/>
        </p:nvSpPr>
        <p:spPr>
          <a:xfrm>
            <a:off x="7999412" y="4114800"/>
            <a:ext cx="3810712" cy="20574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i="1" dirty="0">
                <a:solidFill>
                  <a:schemeClr val="accent3"/>
                </a:solidFill>
              </a:rPr>
              <a:t>Beef requires the most water but majority comes from rain water.</a:t>
            </a:r>
          </a:p>
        </p:txBody>
      </p:sp>
    </p:spTree>
    <p:extLst>
      <p:ext uri="{BB962C8B-B14F-4D97-AF65-F5344CB8AC3E}">
        <p14:creationId xmlns:p14="http://schemas.microsoft.com/office/powerpoint/2010/main" val="17469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8" y="381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 #3: 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35D80C-37B0-404D-8D4C-9E34963F44A2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F4AE2-9E1D-48A8-9FDE-A9E426E5F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2F7C807-C338-41D8-86DF-FECBE7A9B554}"/>
              </a:ext>
            </a:extLst>
          </p:cNvPr>
          <p:cNvSpPr txBox="1">
            <a:spLocks/>
          </p:cNvSpPr>
          <p:nvPr/>
        </p:nvSpPr>
        <p:spPr>
          <a:xfrm>
            <a:off x="1039507" y="1183332"/>
            <a:ext cx="11161712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ANIMAL Diets Aren’t as Bad as You Think!                                        </a:t>
            </a:r>
          </a:p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                  (Land Usage)</a:t>
            </a:r>
          </a:p>
        </p:txBody>
      </p:sp>
      <p:pic>
        <p:nvPicPr>
          <p:cNvPr id="1028" name="Picture 4" descr="How Do Cattle Produce Methane? | CLEAR Center">
            <a:extLst>
              <a:ext uri="{FF2B5EF4-FFF2-40B4-BE49-F238E27FC236}">
                <a16:creationId xmlns:a16="http://schemas.microsoft.com/office/drawing/2014/main" id="{E9C76FF0-7157-43EB-9C89-C67843E6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51" y="2551113"/>
            <a:ext cx="4127646" cy="2321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97D08BE-0C7D-4F73-9B4A-1848AF35F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002231"/>
              </p:ext>
            </p:extLst>
          </p:nvPr>
        </p:nvGraphicFramePr>
        <p:xfrm>
          <a:off x="5063156" y="1945332"/>
          <a:ext cx="4383822" cy="3588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74D6C74-4ADB-4BC0-86AC-3F444B0EBA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499" t="60003" r="46947" b="31367"/>
          <a:stretch/>
        </p:blipFill>
        <p:spPr>
          <a:xfrm>
            <a:off x="8685212" y="3657599"/>
            <a:ext cx="3200400" cy="93233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B8DA1EF-E7C6-43DC-98AC-A9172A9907CE}"/>
              </a:ext>
            </a:extLst>
          </p:cNvPr>
          <p:cNvSpPr txBox="1">
            <a:spLocks/>
          </p:cNvSpPr>
          <p:nvPr/>
        </p:nvSpPr>
        <p:spPr>
          <a:xfrm>
            <a:off x="604109" y="5156028"/>
            <a:ext cx="10980605" cy="762001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i="1" dirty="0">
                <a:solidFill>
                  <a:schemeClr val="accent3"/>
                </a:solidFill>
              </a:rPr>
              <a:t>Beef use land that is not suitable for growing crops (for humans)</a:t>
            </a:r>
          </a:p>
        </p:txBody>
      </p:sp>
    </p:spTree>
    <p:extLst>
      <p:ext uri="{BB962C8B-B14F-4D97-AF65-F5344CB8AC3E}">
        <p14:creationId xmlns:p14="http://schemas.microsoft.com/office/powerpoint/2010/main" val="322192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EDC916-AE1D-403B-98A2-DC3EDCABE86B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D7EB0-55EC-46A8-AE74-636B54BD3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3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406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#4: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4CAA6D-57F4-488A-A4DC-CB8BB1625CF0}"/>
              </a:ext>
            </a:extLst>
          </p:cNvPr>
          <p:cNvSpPr txBox="1">
            <a:spLocks/>
          </p:cNvSpPr>
          <p:nvPr/>
        </p:nvSpPr>
        <p:spPr>
          <a:xfrm>
            <a:off x="1141412" y="457200"/>
            <a:ext cx="10287000" cy="8763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/>
              <a:t>PLANT Diets are Low (sub-optimal) in </a:t>
            </a:r>
            <a:r>
              <a:rPr lang="en-US" sz="3200" dirty="0">
                <a:solidFill>
                  <a:schemeClr val="accent3"/>
                </a:solidFill>
              </a:rPr>
              <a:t>Protein </a:t>
            </a:r>
            <a:r>
              <a:rPr lang="en-US" sz="3200" i="1" dirty="0">
                <a:solidFill>
                  <a:schemeClr val="accent3"/>
                </a:solidFill>
              </a:rPr>
              <a:t>Quantity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C6FF8C-22D3-4134-8FD4-617253F996EB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376E5-99BC-4D16-944E-899084B80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09B711-6782-4518-B277-58E9B22872DB}"/>
              </a:ext>
            </a:extLst>
          </p:cNvPr>
          <p:cNvSpPr/>
          <p:nvPr/>
        </p:nvSpPr>
        <p:spPr>
          <a:xfrm>
            <a:off x="118308" y="6400800"/>
            <a:ext cx="11811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https://www.ncbi.nlm.nih.gov/pmc/articles/PMC6893534/pdf/nutrients-11-02661.pdf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28FC74D-64A8-4A11-835C-68EEE7E47DDB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24050"/>
          <a:ext cx="8305999" cy="334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935">
                  <a:extLst>
                    <a:ext uri="{9D8B030D-6E8A-4147-A177-3AD203B41FA5}">
                      <a16:colId xmlns:a16="http://schemas.microsoft.com/office/drawing/2014/main" val="1661965335"/>
                    </a:ext>
                  </a:extLst>
                </a:gridCol>
                <a:gridCol w="1574175">
                  <a:extLst>
                    <a:ext uri="{9D8B030D-6E8A-4147-A177-3AD203B41FA5}">
                      <a16:colId xmlns:a16="http://schemas.microsoft.com/office/drawing/2014/main" val="2908116008"/>
                    </a:ext>
                  </a:extLst>
                </a:gridCol>
                <a:gridCol w="1337396">
                  <a:extLst>
                    <a:ext uri="{9D8B030D-6E8A-4147-A177-3AD203B41FA5}">
                      <a16:colId xmlns:a16="http://schemas.microsoft.com/office/drawing/2014/main" val="1271976729"/>
                    </a:ext>
                  </a:extLst>
                </a:gridCol>
                <a:gridCol w="1676879">
                  <a:extLst>
                    <a:ext uri="{9D8B030D-6E8A-4147-A177-3AD203B41FA5}">
                      <a16:colId xmlns:a16="http://schemas.microsoft.com/office/drawing/2014/main" val="2451948034"/>
                    </a:ext>
                  </a:extLst>
                </a:gridCol>
                <a:gridCol w="1186614">
                  <a:extLst>
                    <a:ext uri="{9D8B030D-6E8A-4147-A177-3AD203B41FA5}">
                      <a16:colId xmlns:a16="http://schemas.microsoft.com/office/drawing/2014/main" val="342582531"/>
                    </a:ext>
                  </a:extLst>
                </a:gridCol>
              </a:tblGrid>
              <a:tr h="8596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Meat-eaters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Fish-Eaters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Lacto-ovo</a:t>
                      </a:r>
                      <a:r>
                        <a:rPr lang="en-US" sz="2000" dirty="0"/>
                        <a:t> Vegetarians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Vegans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933679"/>
                  </a:ext>
                </a:extLst>
              </a:tr>
              <a:tr h="498021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18,244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4,531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6,673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38218"/>
                  </a:ext>
                </a:extLst>
              </a:tr>
              <a:tr h="498021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Energy (kcal)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>
                          <a:sym typeface="Wingdings" panose="05000000000000000000" pitchFamily="2" charset="2"/>
                        </a:rPr>
                        <a:t>2090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>
                          <a:sym typeface="Wingdings" panose="05000000000000000000" pitchFamily="2" charset="2"/>
                        </a:rPr>
                        <a:t>2030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89637"/>
                  </a:ext>
                </a:extLst>
              </a:tr>
              <a:tr h="498021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Protein (% of energy)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>
                          <a:sym typeface="Wingdings" panose="05000000000000000000" pitchFamily="2" charset="2"/>
                        </a:rPr>
                        <a:t>17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>
                          <a:sym typeface="Wingdings" panose="05000000000000000000" pitchFamily="2" charset="2"/>
                        </a:rPr>
                        <a:t>14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95799"/>
                  </a:ext>
                </a:extLst>
              </a:tr>
              <a:tr h="498021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Protein (g/kg </a:t>
                      </a:r>
                      <a:r>
                        <a:rPr lang="en-US" sz="2000" dirty="0" err="1"/>
                        <a:t>bw</a:t>
                      </a:r>
                      <a:r>
                        <a:rPr lang="en-US" sz="2000" dirty="0"/>
                        <a:t>/d)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>
                          <a:sym typeface="Wingdings" panose="05000000000000000000" pitchFamily="2" charset="2"/>
                        </a:rPr>
                        <a:t>1.28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>
                          <a:sym typeface="Wingdings" panose="05000000000000000000" pitchFamily="2" charset="2"/>
                        </a:rPr>
                        <a:t>1.17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>
                          <a:sym typeface="Wingdings" panose="05000000000000000000" pitchFamily="2" charset="2"/>
                        </a:rPr>
                        <a:t>1.04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55836"/>
                  </a:ext>
                </a:extLst>
              </a:tr>
              <a:tr h="498021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Protein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>
                          <a:sym typeface="Wingdings" panose="05000000000000000000" pitchFamily="2" charset="2"/>
                        </a:rPr>
                        <a:t>90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>
                          <a:sym typeface="Wingdings" panose="05000000000000000000" pitchFamily="2" charset="2"/>
                        </a:rPr>
                        <a:t>70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>
                          <a:sym typeface="Wingdings" panose="05000000000000000000" pitchFamily="2" charset="2"/>
                        </a:rPr>
                        <a:t>64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46104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C5EA7A27-BEAA-49FA-BAA7-6DAED1D72C69}"/>
              </a:ext>
            </a:extLst>
          </p:cNvPr>
          <p:cNvSpPr txBox="1">
            <a:spLocks/>
          </p:cNvSpPr>
          <p:nvPr/>
        </p:nvSpPr>
        <p:spPr>
          <a:xfrm>
            <a:off x="8849041" y="3072407"/>
            <a:ext cx="1600200" cy="87630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400" i="1" u="sng" dirty="0"/>
              <a:t>DRI/RDA</a:t>
            </a:r>
            <a:endParaRPr lang="en-US" sz="2400" i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6FB82CC-2E94-4F33-8ED7-78AF0D51543D}"/>
              </a:ext>
            </a:extLst>
          </p:cNvPr>
          <p:cNvSpPr txBox="1">
            <a:spLocks/>
          </p:cNvSpPr>
          <p:nvPr/>
        </p:nvSpPr>
        <p:spPr>
          <a:xfrm>
            <a:off x="8990012" y="3733800"/>
            <a:ext cx="1202254" cy="544114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 i="1" dirty="0"/>
              <a:t>10-35%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AD3E387-3EE9-4C61-B026-7DD3ACEC1BFB}"/>
              </a:ext>
            </a:extLst>
          </p:cNvPr>
          <p:cNvSpPr txBox="1">
            <a:spLocks/>
          </p:cNvSpPr>
          <p:nvPr/>
        </p:nvSpPr>
        <p:spPr>
          <a:xfrm>
            <a:off x="8913812" y="4256486"/>
            <a:ext cx="1202254" cy="544114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 i="1" dirty="0"/>
              <a:t>0.8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A4AA472-10F8-468C-9AB8-CDE99541D187}"/>
              </a:ext>
            </a:extLst>
          </p:cNvPr>
          <p:cNvSpPr txBox="1">
            <a:spLocks/>
          </p:cNvSpPr>
          <p:nvPr/>
        </p:nvSpPr>
        <p:spPr>
          <a:xfrm>
            <a:off x="8990012" y="4724400"/>
            <a:ext cx="1202254" cy="544114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 i="1" dirty="0"/>
              <a:t>50-80g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7514864-1C6B-4664-88C1-4CAC331B165B}"/>
              </a:ext>
            </a:extLst>
          </p:cNvPr>
          <p:cNvSpPr txBox="1">
            <a:spLocks/>
          </p:cNvSpPr>
          <p:nvPr/>
        </p:nvSpPr>
        <p:spPr>
          <a:xfrm>
            <a:off x="10361612" y="3073400"/>
            <a:ext cx="1600200" cy="87630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400" i="1" u="sng" dirty="0"/>
              <a:t>Optimal</a:t>
            </a:r>
            <a:endParaRPr lang="en-US" sz="2400" i="1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D492E15-1AC9-46E6-8850-425858DB0B5C}"/>
              </a:ext>
            </a:extLst>
          </p:cNvPr>
          <p:cNvSpPr txBox="1">
            <a:spLocks/>
          </p:cNvSpPr>
          <p:nvPr/>
        </p:nvSpPr>
        <p:spPr>
          <a:xfrm>
            <a:off x="10454758" y="3733800"/>
            <a:ext cx="1202254" cy="544114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 i="1" dirty="0"/>
              <a:t>20-35%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4B871CB-BA20-45F7-8133-C98A5B4DBA3A}"/>
              </a:ext>
            </a:extLst>
          </p:cNvPr>
          <p:cNvSpPr txBox="1">
            <a:spLocks/>
          </p:cNvSpPr>
          <p:nvPr/>
        </p:nvSpPr>
        <p:spPr>
          <a:xfrm>
            <a:off x="10437812" y="4256486"/>
            <a:ext cx="1202254" cy="544114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 i="1" dirty="0"/>
              <a:t>1.2-1.6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E327EE4-C2EE-4155-9DC3-CAD688968E69}"/>
              </a:ext>
            </a:extLst>
          </p:cNvPr>
          <p:cNvSpPr txBox="1">
            <a:spLocks/>
          </p:cNvSpPr>
          <p:nvPr/>
        </p:nvSpPr>
        <p:spPr>
          <a:xfrm>
            <a:off x="10330179" y="4795243"/>
            <a:ext cx="1493084" cy="544114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 i="1" dirty="0"/>
              <a:t>90-120g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F12F9-E474-4781-BB14-065B5D1996BA}"/>
              </a:ext>
            </a:extLst>
          </p:cNvPr>
          <p:cNvSpPr/>
          <p:nvPr/>
        </p:nvSpPr>
        <p:spPr>
          <a:xfrm>
            <a:off x="2970212" y="1918809"/>
            <a:ext cx="1600200" cy="3349705"/>
          </a:xfrm>
          <a:prstGeom prst="rect">
            <a:avLst/>
          </a:prstGeom>
          <a:noFill/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80D4DD-32B5-4100-A2DC-2DBF40DB0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334" y="1697182"/>
            <a:ext cx="2919689" cy="14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1D756A-3CD7-456F-BF9B-F05A06E2055F}"/>
              </a:ext>
            </a:extLst>
          </p:cNvPr>
          <p:cNvSpPr/>
          <p:nvPr/>
        </p:nvSpPr>
        <p:spPr>
          <a:xfrm>
            <a:off x="12374" y="5327919"/>
            <a:ext cx="12178038" cy="15300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406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#4: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4CAA6D-57F4-488A-A4DC-CB8BB1625CF0}"/>
              </a:ext>
            </a:extLst>
          </p:cNvPr>
          <p:cNvSpPr txBox="1">
            <a:spLocks/>
          </p:cNvSpPr>
          <p:nvPr/>
        </p:nvSpPr>
        <p:spPr>
          <a:xfrm>
            <a:off x="1141412" y="457200"/>
            <a:ext cx="10287000" cy="84780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/>
              <a:t>PLANT Diets are Low (sub-optimal) in </a:t>
            </a:r>
            <a:r>
              <a:rPr lang="en-US" sz="3200" dirty="0">
                <a:solidFill>
                  <a:schemeClr val="accent3"/>
                </a:solidFill>
              </a:rPr>
              <a:t>Protein </a:t>
            </a:r>
            <a:r>
              <a:rPr lang="en-US" sz="3200" i="1" dirty="0">
                <a:solidFill>
                  <a:schemeClr val="accent3"/>
                </a:solidFill>
              </a:rPr>
              <a:t>Quantity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C6FF8C-22D3-4134-8FD4-617253F996EB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376E5-99BC-4D16-944E-899084B80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D37092C-DA93-4317-BF5A-0D0648EA3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7" y="1792264"/>
            <a:ext cx="7924800" cy="472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F8FDF7-7F81-4E03-B012-28B5BDA54E2E}"/>
              </a:ext>
            </a:extLst>
          </p:cNvPr>
          <p:cNvSpPr txBox="1">
            <a:spLocks/>
          </p:cNvSpPr>
          <p:nvPr/>
        </p:nvSpPr>
        <p:spPr>
          <a:xfrm>
            <a:off x="671837" y="1295400"/>
            <a:ext cx="7620000" cy="564199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 i="1" dirty="0"/>
              <a:t>Protein Quantity Per Serving</a:t>
            </a:r>
          </a:p>
        </p:txBody>
      </p:sp>
    </p:spTree>
    <p:extLst>
      <p:ext uri="{BB962C8B-B14F-4D97-AF65-F5344CB8AC3E}">
        <p14:creationId xmlns:p14="http://schemas.microsoft.com/office/powerpoint/2010/main" val="302810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1D756A-3CD7-456F-BF9B-F05A06E2055F}"/>
              </a:ext>
            </a:extLst>
          </p:cNvPr>
          <p:cNvSpPr/>
          <p:nvPr/>
        </p:nvSpPr>
        <p:spPr>
          <a:xfrm>
            <a:off x="10787" y="5327919"/>
            <a:ext cx="12178038" cy="15300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406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#4: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4CAA6D-57F4-488A-A4DC-CB8BB1625CF0}"/>
              </a:ext>
            </a:extLst>
          </p:cNvPr>
          <p:cNvSpPr txBox="1">
            <a:spLocks/>
          </p:cNvSpPr>
          <p:nvPr/>
        </p:nvSpPr>
        <p:spPr>
          <a:xfrm>
            <a:off x="1141412" y="457200"/>
            <a:ext cx="10287000" cy="84780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/>
              <a:t>PLANT Diets are Low (sub-optimal) in </a:t>
            </a:r>
            <a:r>
              <a:rPr lang="en-US" sz="3200" dirty="0">
                <a:solidFill>
                  <a:schemeClr val="accent3"/>
                </a:solidFill>
              </a:rPr>
              <a:t>Protein </a:t>
            </a:r>
            <a:r>
              <a:rPr lang="en-US" sz="3200" i="1" dirty="0">
                <a:solidFill>
                  <a:schemeClr val="accent3"/>
                </a:solidFill>
              </a:rPr>
              <a:t>Quantity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C6FF8C-22D3-4134-8FD4-617253F996EB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376E5-99BC-4D16-944E-899084B80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F8FDF7-7F81-4E03-B012-28B5BDA54E2E}"/>
              </a:ext>
            </a:extLst>
          </p:cNvPr>
          <p:cNvSpPr txBox="1">
            <a:spLocks/>
          </p:cNvSpPr>
          <p:nvPr/>
        </p:nvSpPr>
        <p:spPr>
          <a:xfrm>
            <a:off x="684212" y="1295400"/>
            <a:ext cx="7620000" cy="564199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 i="1" dirty="0"/>
              <a:t>Amount Needed to Achieve the ‘30 g’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C8F1108-4CC8-43B1-8612-C0781D000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92264"/>
            <a:ext cx="7944377" cy="473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458CC4-55B6-46C0-BEB5-48E763666175}"/>
              </a:ext>
            </a:extLst>
          </p:cNvPr>
          <p:cNvSpPr txBox="1"/>
          <p:nvPr/>
        </p:nvSpPr>
        <p:spPr>
          <a:xfrm>
            <a:off x="8380412" y="1793319"/>
            <a:ext cx="3581400" cy="2092881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  <a:sp3d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High quality animal proteins are excellent sources due to their </a:t>
            </a:r>
          </a:p>
          <a:p>
            <a:endParaRPr lang="en-US" sz="1000" b="1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high </a:t>
            </a:r>
            <a:r>
              <a:rPr lang="en-US" b="1" u="sng" dirty="0">
                <a:solidFill>
                  <a:schemeClr val="bg1"/>
                </a:solidFill>
                <a:latin typeface="+mj-lt"/>
              </a:rPr>
              <a:t>protein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density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low </a:t>
            </a:r>
            <a:r>
              <a:rPr lang="en-US" b="1" u="sng" dirty="0">
                <a:solidFill>
                  <a:schemeClr val="bg1"/>
                </a:solidFill>
                <a:latin typeface="+mj-lt"/>
              </a:rPr>
              <a:t>energy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density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72C95BD-5FE4-4412-811E-B8FBAF68F8F9}"/>
              </a:ext>
            </a:extLst>
          </p:cNvPr>
          <p:cNvSpPr/>
          <p:nvPr/>
        </p:nvSpPr>
        <p:spPr>
          <a:xfrm flipV="1">
            <a:off x="7886700" y="5778500"/>
            <a:ext cx="1206500" cy="241300"/>
          </a:xfrm>
          <a:custGeom>
            <a:avLst/>
            <a:gdLst>
              <a:gd name="connsiteX0" fmla="*/ 0 w 1206500"/>
              <a:gd name="connsiteY0" fmla="*/ 247144 h 247144"/>
              <a:gd name="connsiteX1" fmla="*/ 457200 w 1206500"/>
              <a:gd name="connsiteY1" fmla="*/ 31244 h 247144"/>
              <a:gd name="connsiteX2" fmla="*/ 1206500 w 1206500"/>
              <a:gd name="connsiteY2" fmla="*/ 5844 h 2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6500" h="247144">
                <a:moveTo>
                  <a:pt x="0" y="247144"/>
                </a:moveTo>
                <a:cubicBezTo>
                  <a:pt x="128058" y="159302"/>
                  <a:pt x="256117" y="71461"/>
                  <a:pt x="457200" y="31244"/>
                </a:cubicBezTo>
                <a:cubicBezTo>
                  <a:pt x="658283" y="-8973"/>
                  <a:pt x="932391" y="-1565"/>
                  <a:pt x="1206500" y="5844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3178F-C190-4020-B1F8-AC416DEBD226}"/>
              </a:ext>
            </a:extLst>
          </p:cNvPr>
          <p:cNvSpPr txBox="1"/>
          <p:nvPr/>
        </p:nvSpPr>
        <p:spPr>
          <a:xfrm>
            <a:off x="8937624" y="5778500"/>
            <a:ext cx="1854200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  <a:sp3d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+mj-lt"/>
              </a:rPr>
              <a:t>700 kcals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398959C-127E-4DDD-AC9C-C78213C2E455}"/>
              </a:ext>
            </a:extLst>
          </p:cNvPr>
          <p:cNvSpPr/>
          <p:nvPr/>
        </p:nvSpPr>
        <p:spPr>
          <a:xfrm flipH="1">
            <a:off x="786606" y="1665337"/>
            <a:ext cx="557212" cy="533400"/>
          </a:xfrm>
          <a:custGeom>
            <a:avLst/>
            <a:gdLst>
              <a:gd name="connsiteX0" fmla="*/ 0 w 1206500"/>
              <a:gd name="connsiteY0" fmla="*/ 247144 h 247144"/>
              <a:gd name="connsiteX1" fmla="*/ 457200 w 1206500"/>
              <a:gd name="connsiteY1" fmla="*/ 31244 h 247144"/>
              <a:gd name="connsiteX2" fmla="*/ 1206500 w 1206500"/>
              <a:gd name="connsiteY2" fmla="*/ 5844 h 2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6500" h="247144">
                <a:moveTo>
                  <a:pt x="0" y="247144"/>
                </a:moveTo>
                <a:cubicBezTo>
                  <a:pt x="128058" y="159302"/>
                  <a:pt x="256117" y="71461"/>
                  <a:pt x="457200" y="31244"/>
                </a:cubicBezTo>
                <a:cubicBezTo>
                  <a:pt x="658283" y="-8973"/>
                  <a:pt x="932391" y="-1565"/>
                  <a:pt x="1206500" y="5844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63C72D-6B48-4264-B8E8-682FFE713841}"/>
              </a:ext>
            </a:extLst>
          </p:cNvPr>
          <p:cNvSpPr txBox="1"/>
          <p:nvPr/>
        </p:nvSpPr>
        <p:spPr>
          <a:xfrm>
            <a:off x="38403" y="1280754"/>
            <a:ext cx="1854200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  <a:sp3d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+mj-lt"/>
              </a:rPr>
              <a:t>180 kcals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57BF89-7EDD-4C78-91B6-FBB3F2433BA0}"/>
              </a:ext>
            </a:extLst>
          </p:cNvPr>
          <p:cNvSpPr/>
          <p:nvPr/>
        </p:nvSpPr>
        <p:spPr>
          <a:xfrm>
            <a:off x="5681662" y="5327919"/>
            <a:ext cx="3232150" cy="342092"/>
          </a:xfrm>
          <a:custGeom>
            <a:avLst/>
            <a:gdLst>
              <a:gd name="connsiteX0" fmla="*/ 0 w 1206500"/>
              <a:gd name="connsiteY0" fmla="*/ 247144 h 247144"/>
              <a:gd name="connsiteX1" fmla="*/ 457200 w 1206500"/>
              <a:gd name="connsiteY1" fmla="*/ 31244 h 247144"/>
              <a:gd name="connsiteX2" fmla="*/ 1206500 w 1206500"/>
              <a:gd name="connsiteY2" fmla="*/ 5844 h 2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6500" h="247144">
                <a:moveTo>
                  <a:pt x="0" y="247144"/>
                </a:moveTo>
                <a:cubicBezTo>
                  <a:pt x="128058" y="159302"/>
                  <a:pt x="256117" y="71461"/>
                  <a:pt x="457200" y="31244"/>
                </a:cubicBezTo>
                <a:cubicBezTo>
                  <a:pt x="658283" y="-8973"/>
                  <a:pt x="932391" y="-1565"/>
                  <a:pt x="1206500" y="5844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3E5D4A-1B40-47CB-AFA6-AB6CB99BE76A}"/>
              </a:ext>
            </a:extLst>
          </p:cNvPr>
          <p:cNvSpPr txBox="1"/>
          <p:nvPr/>
        </p:nvSpPr>
        <p:spPr>
          <a:xfrm>
            <a:off x="8888412" y="5042842"/>
            <a:ext cx="1854200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  <a:sp3d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+mj-lt"/>
              </a:rPr>
              <a:t>1,800 kcals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C6D1165-B98F-4170-B310-BCC8F3B45A98}"/>
              </a:ext>
            </a:extLst>
          </p:cNvPr>
          <p:cNvSpPr/>
          <p:nvPr/>
        </p:nvSpPr>
        <p:spPr>
          <a:xfrm flipV="1">
            <a:off x="5861050" y="3580528"/>
            <a:ext cx="3232150" cy="775642"/>
          </a:xfrm>
          <a:custGeom>
            <a:avLst/>
            <a:gdLst>
              <a:gd name="connsiteX0" fmla="*/ 0 w 1206500"/>
              <a:gd name="connsiteY0" fmla="*/ 247144 h 247144"/>
              <a:gd name="connsiteX1" fmla="*/ 457200 w 1206500"/>
              <a:gd name="connsiteY1" fmla="*/ 31244 h 247144"/>
              <a:gd name="connsiteX2" fmla="*/ 1206500 w 1206500"/>
              <a:gd name="connsiteY2" fmla="*/ 5844 h 2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6500" h="247144">
                <a:moveTo>
                  <a:pt x="0" y="247144"/>
                </a:moveTo>
                <a:cubicBezTo>
                  <a:pt x="128058" y="159302"/>
                  <a:pt x="256117" y="71461"/>
                  <a:pt x="457200" y="31244"/>
                </a:cubicBezTo>
                <a:cubicBezTo>
                  <a:pt x="658283" y="-8973"/>
                  <a:pt x="932391" y="-1565"/>
                  <a:pt x="1206500" y="5844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A22F0F-FCA7-4AD1-AB8E-D4B22308E4DD}"/>
              </a:ext>
            </a:extLst>
          </p:cNvPr>
          <p:cNvSpPr txBox="1"/>
          <p:nvPr/>
        </p:nvSpPr>
        <p:spPr>
          <a:xfrm>
            <a:off x="8937624" y="4121846"/>
            <a:ext cx="1854200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  <a:sp3d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+mj-lt"/>
              </a:rPr>
              <a:t>650 kcals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7D7117-D729-48F3-9BE6-006FA3C9F320}"/>
              </a:ext>
            </a:extLst>
          </p:cNvPr>
          <p:cNvSpPr txBox="1"/>
          <p:nvPr/>
        </p:nvSpPr>
        <p:spPr>
          <a:xfrm>
            <a:off x="66216" y="6439761"/>
            <a:ext cx="1532396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  <a:sp3d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+mj-lt"/>
              </a:rPr>
              <a:t>230 kcals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63EF469-67D9-4F8B-B74E-29B793ECD91E}"/>
              </a:ext>
            </a:extLst>
          </p:cNvPr>
          <p:cNvSpPr/>
          <p:nvPr/>
        </p:nvSpPr>
        <p:spPr>
          <a:xfrm rot="16614263" flipH="1">
            <a:off x="-170969" y="5254474"/>
            <a:ext cx="2006430" cy="533400"/>
          </a:xfrm>
          <a:custGeom>
            <a:avLst/>
            <a:gdLst>
              <a:gd name="connsiteX0" fmla="*/ 0 w 1206500"/>
              <a:gd name="connsiteY0" fmla="*/ 247144 h 247144"/>
              <a:gd name="connsiteX1" fmla="*/ 457200 w 1206500"/>
              <a:gd name="connsiteY1" fmla="*/ 31244 h 247144"/>
              <a:gd name="connsiteX2" fmla="*/ 1206500 w 1206500"/>
              <a:gd name="connsiteY2" fmla="*/ 5844 h 2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6500" h="247144">
                <a:moveTo>
                  <a:pt x="0" y="247144"/>
                </a:moveTo>
                <a:cubicBezTo>
                  <a:pt x="128058" y="159302"/>
                  <a:pt x="256117" y="71461"/>
                  <a:pt x="457200" y="31244"/>
                </a:cubicBezTo>
                <a:cubicBezTo>
                  <a:pt x="658283" y="-8973"/>
                  <a:pt x="932391" y="-1565"/>
                  <a:pt x="1206500" y="5844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406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#4: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4CAA6D-57F4-488A-A4DC-CB8BB1625CF0}"/>
              </a:ext>
            </a:extLst>
          </p:cNvPr>
          <p:cNvSpPr txBox="1">
            <a:spLocks/>
          </p:cNvSpPr>
          <p:nvPr/>
        </p:nvSpPr>
        <p:spPr>
          <a:xfrm>
            <a:off x="1141412" y="523794"/>
            <a:ext cx="10287000" cy="84780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/>
              <a:t>PLANT Diets are Low (sub-optimal) in </a:t>
            </a:r>
            <a:r>
              <a:rPr lang="en-US" sz="3200" dirty="0">
                <a:solidFill>
                  <a:schemeClr val="accent3"/>
                </a:solidFill>
              </a:rPr>
              <a:t>Protein </a:t>
            </a:r>
            <a:r>
              <a:rPr lang="en-US" sz="3200" i="1" dirty="0">
                <a:solidFill>
                  <a:schemeClr val="accent3"/>
                </a:solidFill>
              </a:rPr>
              <a:t>Quality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C6FF8C-22D3-4134-8FD4-617253F996EB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376E5-99BC-4D16-944E-899084B80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62A7D8-46D4-4647-8133-B1FDEE17D70D}"/>
              </a:ext>
            </a:extLst>
          </p:cNvPr>
          <p:cNvSpPr/>
          <p:nvPr/>
        </p:nvSpPr>
        <p:spPr>
          <a:xfrm>
            <a:off x="188992" y="6553200"/>
            <a:ext cx="53327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https://health.gov/sites/default/files/2019-09/2015-2020_Dietary_Guidelines.pdf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978293C-8BE8-4B68-97C9-DE5DBB44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68000"/>
              </p:ext>
            </p:extLst>
          </p:nvPr>
        </p:nvGraphicFramePr>
        <p:xfrm>
          <a:off x="235395" y="1897259"/>
          <a:ext cx="3496817" cy="4081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164">
                  <a:extLst>
                    <a:ext uri="{9D8B030D-6E8A-4147-A177-3AD203B41FA5}">
                      <a16:colId xmlns:a16="http://schemas.microsoft.com/office/drawing/2014/main" val="1661965335"/>
                    </a:ext>
                  </a:extLst>
                </a:gridCol>
                <a:gridCol w="1399653">
                  <a:extLst>
                    <a:ext uri="{9D8B030D-6E8A-4147-A177-3AD203B41FA5}">
                      <a16:colId xmlns:a16="http://schemas.microsoft.com/office/drawing/2014/main" val="2908116008"/>
                    </a:ext>
                  </a:extLst>
                </a:gridCol>
              </a:tblGrid>
              <a:tr h="6219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PDCAAs</a:t>
                      </a:r>
                    </a:p>
                    <a:p>
                      <a:pPr algn="ctr"/>
                      <a:r>
                        <a:rPr lang="en-US" sz="1600" dirty="0"/>
                        <a:t>(0-1.00)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933679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Whey &amp; Casein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638218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Whole Eggs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36007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Meat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989637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Soy Protein Isolate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209717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Pea Protein Isolate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95799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Chickpeas (legume)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783206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55836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Tofu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546104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Almonds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176515"/>
                  </a:ext>
                </a:extLst>
              </a:tr>
              <a:tr h="44185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Collagen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073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C310D2A-52BB-4172-AD0C-604E9A23A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380860"/>
              </p:ext>
            </p:extLst>
          </p:nvPr>
        </p:nvGraphicFramePr>
        <p:xfrm>
          <a:off x="3793416" y="1888255"/>
          <a:ext cx="1360795" cy="408134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0795">
                  <a:extLst>
                    <a:ext uri="{9D8B030D-6E8A-4147-A177-3AD203B41FA5}">
                      <a16:colId xmlns:a16="http://schemas.microsoft.com/office/drawing/2014/main" val="2908116008"/>
                    </a:ext>
                  </a:extLst>
                </a:gridCol>
              </a:tblGrid>
              <a:tr h="6219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Leucine</a:t>
                      </a:r>
                    </a:p>
                    <a:p>
                      <a:pPr algn="ctr"/>
                      <a:r>
                        <a:rPr lang="en-US" sz="1600" dirty="0"/>
                        <a:t>Content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933679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638218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36007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989637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209717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95799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783206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55836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546104"/>
                  </a:ext>
                </a:extLst>
              </a:tr>
              <a:tr h="324508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176515"/>
                  </a:ext>
                </a:extLst>
              </a:tr>
              <a:tr h="441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07324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E3E002-822D-4F41-B617-53281D4E6EF2}"/>
              </a:ext>
            </a:extLst>
          </p:cNvPr>
          <p:cNvSpPr/>
          <p:nvPr/>
        </p:nvSpPr>
        <p:spPr>
          <a:xfrm>
            <a:off x="5215415" y="4950767"/>
            <a:ext cx="5758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393" lvl="1" indent="-3429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i="1" dirty="0">
                <a:solidFill>
                  <a:schemeClr val="accent3"/>
                </a:solidFill>
              </a:rPr>
              <a:t>LEU is key (from a muscle perspective)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77FF6E-6C93-447D-95E2-C8F8E969F896}"/>
              </a:ext>
            </a:extLst>
          </p:cNvPr>
          <p:cNvSpPr txBox="1">
            <a:spLocks/>
          </p:cNvSpPr>
          <p:nvPr/>
        </p:nvSpPr>
        <p:spPr>
          <a:xfrm>
            <a:off x="5377474" y="1907232"/>
            <a:ext cx="6781800" cy="2817167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Clr>
                <a:schemeClr val="accent1"/>
              </a:buClr>
              <a:buFont typeface="Courier New" panose="02070309020205020404" pitchFamily="49" charset="0"/>
              <a:buChar char="o"/>
              <a:defRPr/>
            </a:pPr>
            <a:r>
              <a:rPr lang="en-US" sz="2400" i="1" dirty="0"/>
              <a:t> </a:t>
            </a:r>
            <a:r>
              <a:rPr lang="en-US" sz="2400" i="1" u="sng" dirty="0"/>
              <a:t>Same amount of protein ≠ same quality</a:t>
            </a:r>
          </a:p>
          <a:p>
            <a:pPr>
              <a:buClr>
                <a:schemeClr val="accent1"/>
              </a:buClr>
              <a:defRPr/>
            </a:pPr>
            <a:endParaRPr lang="en-US" sz="500" i="1" dirty="0"/>
          </a:p>
          <a:p>
            <a:pPr marL="952393" lvl="1" indent="-3429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sz="2000" i="1" u="sng" dirty="0"/>
              <a:t>Amino Acid Composition</a:t>
            </a:r>
          </a:p>
          <a:p>
            <a:pPr marL="1561887" lvl="2" indent="-342900"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sz="2000" i="1" dirty="0"/>
              <a:t>Types (essential) – higher in animal</a:t>
            </a:r>
          </a:p>
          <a:p>
            <a:pPr marL="1561887" lvl="2" indent="-342900"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sz="2000" i="1" dirty="0"/>
              <a:t>Amount of essentials – higher in animal</a:t>
            </a:r>
          </a:p>
          <a:p>
            <a:pPr marL="952393" lvl="1" indent="-3429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sz="2000" i="1" u="sng" dirty="0"/>
              <a:t>Digestibility</a:t>
            </a:r>
          </a:p>
          <a:p>
            <a:pPr marL="1561887" lvl="2" indent="-342900"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en-US" sz="2000" i="1" dirty="0"/>
              <a:t>Higher in animal</a:t>
            </a:r>
          </a:p>
        </p:txBody>
      </p:sp>
    </p:spTree>
    <p:extLst>
      <p:ext uri="{BB962C8B-B14F-4D97-AF65-F5344CB8AC3E}">
        <p14:creationId xmlns:p14="http://schemas.microsoft.com/office/powerpoint/2010/main" val="405373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Counter#4: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C36BC-8861-4DE9-8105-251D4A043560}"/>
              </a:ext>
            </a:extLst>
          </p:cNvPr>
          <p:cNvSpPr txBox="1">
            <a:spLocks/>
          </p:cNvSpPr>
          <p:nvPr/>
        </p:nvSpPr>
        <p:spPr>
          <a:xfrm>
            <a:off x="1065212" y="762000"/>
            <a:ext cx="10196513" cy="1014698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PLANT Diets Can Contain Adequate Amounts of </a:t>
            </a:r>
          </a:p>
          <a:p>
            <a:pPr>
              <a:defRPr/>
            </a:pPr>
            <a:r>
              <a:rPr lang="en-US" sz="3000" dirty="0"/>
              <a:t>High-Quality Protein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A18BF9-FD9A-4570-B80A-FB973011BB9D}"/>
              </a:ext>
            </a:extLst>
          </p:cNvPr>
          <p:cNvGrpSpPr/>
          <p:nvPr/>
        </p:nvGrpSpPr>
        <p:grpSpPr>
          <a:xfrm>
            <a:off x="608012" y="2034538"/>
            <a:ext cx="7067845" cy="3299462"/>
            <a:chOff x="760412" y="1661160"/>
            <a:chExt cx="7067845" cy="32994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27F15F-AC06-431C-BC87-6B4264824320}"/>
                </a:ext>
              </a:extLst>
            </p:cNvPr>
            <p:cNvGrpSpPr/>
            <p:nvPr/>
          </p:nvGrpSpPr>
          <p:grpSpPr>
            <a:xfrm>
              <a:off x="760412" y="1661160"/>
              <a:ext cx="7067845" cy="3284222"/>
              <a:chOff x="4570412" y="1837569"/>
              <a:chExt cx="7067845" cy="328422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409F66C-2876-4EBD-9907-546AA6F610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0628" t="16657" r="8739" b="40834"/>
              <a:stretch/>
            </p:blipFill>
            <p:spPr>
              <a:xfrm>
                <a:off x="4570412" y="1837569"/>
                <a:ext cx="7067845" cy="275844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D4795C-DC90-4328-AD5E-841F8F646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0628" t="79940" r="9364" b="12092"/>
              <a:stretch/>
            </p:blipFill>
            <p:spPr>
              <a:xfrm>
                <a:off x="4570412" y="4603626"/>
                <a:ext cx="6937871" cy="518165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7B27BE-32DD-4766-ABDC-B874AC62C315}"/>
                </a:ext>
              </a:extLst>
            </p:cNvPr>
            <p:cNvSpPr/>
            <p:nvPr/>
          </p:nvSpPr>
          <p:spPr>
            <a:xfrm>
              <a:off x="912812" y="4914903"/>
              <a:ext cx="4495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FB4DDA-D4A0-4131-9938-BF3C77064299}"/>
              </a:ext>
            </a:extLst>
          </p:cNvPr>
          <p:cNvSpPr/>
          <p:nvPr/>
        </p:nvSpPr>
        <p:spPr>
          <a:xfrm>
            <a:off x="531812" y="3036568"/>
            <a:ext cx="7067844" cy="609600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A1A299-DA56-4852-BF04-0A9FBD247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85" t="7766" r="1227" b="20882"/>
          <a:stretch/>
        </p:blipFill>
        <p:spPr>
          <a:xfrm>
            <a:off x="8393528" y="1371600"/>
            <a:ext cx="3187285" cy="538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29A788-CF10-438A-95BE-D38FDCAB1811}"/>
              </a:ext>
            </a:extLst>
          </p:cNvPr>
          <p:cNvSpPr/>
          <p:nvPr/>
        </p:nvSpPr>
        <p:spPr>
          <a:xfrm rot="5400000">
            <a:off x="4371338" y="2284571"/>
            <a:ext cx="1695451" cy="1027748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9698D4-F394-47E1-A763-DE9B8CEA9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94" y="515840"/>
            <a:ext cx="5768510" cy="576851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05701F-5F69-4A4B-9B9B-8A99FD860E73}"/>
              </a:ext>
            </a:extLst>
          </p:cNvPr>
          <p:cNvSpPr txBox="1"/>
          <p:nvPr/>
        </p:nvSpPr>
        <p:spPr>
          <a:xfrm>
            <a:off x="0" y="6533932"/>
            <a:ext cx="6174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https://i.pinimg.com/originals/ac/16/4a/ac164a1f184d7d3f2b76dbf94872e66d.jpg</a:t>
            </a: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EC45AD9-9E7B-4403-AB25-EB3C17C2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9" y="6367883"/>
            <a:ext cx="8290560" cy="180976"/>
          </a:xfrm>
        </p:spPr>
        <p:txBody>
          <a:bodyPr/>
          <a:lstStyle/>
          <a:p>
            <a:r>
              <a:rPr lang="en-US" dirty="0"/>
              <a:t>Whitney &amp; </a:t>
            </a:r>
            <a:r>
              <a:rPr lang="en-US" dirty="0" err="1"/>
              <a:t>Rolfes</a:t>
            </a:r>
            <a:r>
              <a:rPr lang="en-US" dirty="0"/>
              <a:t>, Understanding Nutrition (15th ed.)</a:t>
            </a:r>
          </a:p>
        </p:txBody>
      </p:sp>
    </p:spTree>
    <p:extLst>
      <p:ext uri="{BB962C8B-B14F-4D97-AF65-F5344CB8AC3E}">
        <p14:creationId xmlns:p14="http://schemas.microsoft.com/office/powerpoint/2010/main" val="344947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211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537-62D0-4DAC-8870-D2B46B2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4377"/>
            <a:ext cx="9751060" cy="1295063"/>
          </a:xfrm>
        </p:spPr>
        <p:txBody>
          <a:bodyPr/>
          <a:lstStyle/>
          <a:p>
            <a:r>
              <a:rPr lang="en-US" dirty="0"/>
              <a:t>InstaPoll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8605-589F-4B9F-A1D5-A1E0D3B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676400"/>
            <a:ext cx="11580128" cy="6096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Which of the following best characterizes your dietary pattern: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b-NO" dirty="0"/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4BA847-77AA-4727-BBCA-D191E1F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24496"/>
              </p:ext>
            </p:extLst>
          </p:nvPr>
        </p:nvGraphicFramePr>
        <p:xfrm>
          <a:off x="1218883" y="2362200"/>
          <a:ext cx="9525001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194">
                  <a:extLst>
                    <a:ext uri="{9D8B030D-6E8A-4147-A177-3AD203B41FA5}">
                      <a16:colId xmlns:a16="http://schemas.microsoft.com/office/drawing/2014/main" val="1661965335"/>
                    </a:ext>
                  </a:extLst>
                </a:gridCol>
                <a:gridCol w="1050649">
                  <a:extLst>
                    <a:ext uri="{9D8B030D-6E8A-4147-A177-3AD203B41FA5}">
                      <a16:colId xmlns:a16="http://schemas.microsoft.com/office/drawing/2014/main" val="2908116008"/>
                    </a:ext>
                  </a:extLst>
                </a:gridCol>
                <a:gridCol w="953420">
                  <a:extLst>
                    <a:ext uri="{9D8B030D-6E8A-4147-A177-3AD203B41FA5}">
                      <a16:colId xmlns:a16="http://schemas.microsoft.com/office/drawing/2014/main" val="1271976729"/>
                    </a:ext>
                  </a:extLst>
                </a:gridCol>
                <a:gridCol w="834788">
                  <a:extLst>
                    <a:ext uri="{9D8B030D-6E8A-4147-A177-3AD203B41FA5}">
                      <a16:colId xmlns:a16="http://schemas.microsoft.com/office/drawing/2014/main" val="2451948034"/>
                    </a:ext>
                  </a:extLst>
                </a:gridCol>
                <a:gridCol w="1206576">
                  <a:extLst>
                    <a:ext uri="{9D8B030D-6E8A-4147-A177-3AD203B41FA5}">
                      <a16:colId xmlns:a16="http://schemas.microsoft.com/office/drawing/2014/main" val="342582531"/>
                    </a:ext>
                  </a:extLst>
                </a:gridCol>
                <a:gridCol w="1188509">
                  <a:extLst>
                    <a:ext uri="{9D8B030D-6E8A-4147-A177-3AD203B41FA5}">
                      <a16:colId xmlns:a16="http://schemas.microsoft.com/office/drawing/2014/main" val="30111055"/>
                    </a:ext>
                  </a:extLst>
                </a:gridCol>
                <a:gridCol w="1370865">
                  <a:extLst>
                    <a:ext uri="{9D8B030D-6E8A-4147-A177-3AD203B41FA5}">
                      <a16:colId xmlns:a16="http://schemas.microsoft.com/office/drawing/2014/main" val="3681199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Plants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Dairy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Eggs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Fish/ Seafood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Poultry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93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3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Lacto-vegetarian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8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Ovo-vegetarian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95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Lacto-ovo-vegetarian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5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Pescatarian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4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Pollotarian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71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Flexitarian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nb-NO" sz="1800" baseline="30000" dirty="0">
                          <a:sym typeface="Wingdings" panose="05000000000000000000" pitchFamily="2" charset="2"/>
                        </a:rPr>
                        <a:t>(some)</a:t>
                      </a:r>
                      <a:endParaRPr lang="en-US" sz="1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79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Omnivorous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Carnivorous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nb-NO" sz="1800" baseline="30000" dirty="0">
                          <a:sym typeface="Wingdings" panose="05000000000000000000" pitchFamily="2" charset="2"/>
                        </a:rPr>
                        <a:t>(some)</a:t>
                      </a:r>
                      <a:endParaRPr lang="en-US" sz="18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18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6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4286E1-79B4-4602-9651-9E5905235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17711" r="5015" b="4376"/>
          <a:stretch/>
        </p:blipFill>
        <p:spPr>
          <a:xfrm>
            <a:off x="300884" y="1376369"/>
            <a:ext cx="11430001" cy="53418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#5: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86E889-2FDC-41CC-A8BA-7D75A2E4DECC}"/>
              </a:ext>
            </a:extLst>
          </p:cNvPr>
          <p:cNvSpPr txBox="1">
            <a:spLocks/>
          </p:cNvSpPr>
          <p:nvPr/>
        </p:nvSpPr>
        <p:spPr>
          <a:xfrm>
            <a:off x="1293812" y="685800"/>
            <a:ext cx="10210164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PLANT Diets are Easy to Follow </a:t>
            </a:r>
            <a:r>
              <a:rPr lang="en-US" i="1" dirty="0"/>
              <a:t>and </a:t>
            </a:r>
            <a:r>
              <a:rPr lang="en-US" dirty="0"/>
              <a:t>Taste Great!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15078C-661D-4008-B3EA-E61E524CB2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8815" r="2395" b="5636"/>
          <a:stretch/>
        </p:blipFill>
        <p:spPr>
          <a:xfrm>
            <a:off x="435405" y="1520770"/>
            <a:ext cx="10210164" cy="4651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547216-57B6-4CDA-81F3-FAC0B99767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9" t="13266" r="42505" b="44465"/>
          <a:stretch/>
        </p:blipFill>
        <p:spPr>
          <a:xfrm>
            <a:off x="1074402" y="1801378"/>
            <a:ext cx="5105400" cy="2898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C625C49-013A-4647-91AB-693717F547B1}"/>
              </a:ext>
            </a:extLst>
          </p:cNvPr>
          <p:cNvGrpSpPr/>
          <p:nvPr/>
        </p:nvGrpSpPr>
        <p:grpSpPr>
          <a:xfrm>
            <a:off x="5103812" y="3813051"/>
            <a:ext cx="6603640" cy="1558499"/>
            <a:chOff x="5103812" y="3813051"/>
            <a:chExt cx="6603640" cy="155849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37AA12-6C7E-4E8C-BEE5-FEF17CC01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2" t="42323" r="39340" b="41006"/>
            <a:stretch/>
          </p:blipFill>
          <p:spPr>
            <a:xfrm>
              <a:off x="5535252" y="4228550"/>
              <a:ext cx="6172200" cy="11430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AFE6CD-659F-4184-9ADA-133C77B17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46" t="12647" r="32508" b="80190"/>
            <a:stretch/>
          </p:blipFill>
          <p:spPr>
            <a:xfrm>
              <a:off x="5103812" y="3813051"/>
              <a:ext cx="4296110" cy="4910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6" name="Picture 4" descr="YouTube changes logo, updates app design - Business Insider">
            <a:extLst>
              <a:ext uri="{FF2B5EF4-FFF2-40B4-BE49-F238E27FC236}">
                <a16:creationId xmlns:a16="http://schemas.microsoft.com/office/drawing/2014/main" id="{029689BB-7367-4F0D-B073-34384214F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7" y="3250378"/>
            <a:ext cx="5290355" cy="264517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05C2DC-5A28-4697-B6D3-DEC30F2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Counter #5: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D9F30C-5E8F-4017-8CF9-8791CFA2BEDB}"/>
              </a:ext>
            </a:extLst>
          </p:cNvPr>
          <p:cNvSpPr txBox="1">
            <a:spLocks/>
          </p:cNvSpPr>
          <p:nvPr/>
        </p:nvSpPr>
        <p:spPr>
          <a:xfrm>
            <a:off x="1217612" y="609600"/>
            <a:ext cx="10210164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If that was true, we’d all be following them……..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CB76FE-17A4-4FDD-9A01-E67A9D390124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33465-9A51-47D2-B817-28D65F03D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006C73-1D06-475C-B436-B727656324FD}"/>
              </a:ext>
            </a:extLst>
          </p:cNvPr>
          <p:cNvSpPr txBox="1">
            <a:spLocks/>
          </p:cNvSpPr>
          <p:nvPr/>
        </p:nvSpPr>
        <p:spPr>
          <a:xfrm>
            <a:off x="74612" y="1676400"/>
            <a:ext cx="7543800" cy="1295400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Clr>
                <a:schemeClr val="accent1"/>
              </a:buClr>
              <a:buFont typeface="Courier New" panose="02070309020205020404" pitchFamily="49" charset="0"/>
              <a:buChar char="o"/>
              <a:defRPr/>
            </a:pPr>
            <a:r>
              <a:rPr lang="en-US" sz="2400" dirty="0"/>
              <a:t> And…….we aren’t</a:t>
            </a:r>
          </a:p>
          <a:p>
            <a:pPr>
              <a:buClr>
                <a:schemeClr val="accent1"/>
              </a:buClr>
              <a:defRPr/>
            </a:pPr>
            <a:endParaRPr lang="en-US" sz="500" i="1" dirty="0"/>
          </a:p>
          <a:p>
            <a:pPr marL="1561887" lvl="2" indent="-342900"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endParaRPr lang="en-US" sz="2000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6E8BBA-596C-4ED3-A903-979DD58F9328}"/>
              </a:ext>
            </a:extLst>
          </p:cNvPr>
          <p:cNvGrpSpPr/>
          <p:nvPr/>
        </p:nvGrpSpPr>
        <p:grpSpPr>
          <a:xfrm>
            <a:off x="5491005" y="1535885"/>
            <a:ext cx="3803807" cy="3036116"/>
            <a:chOff x="5491005" y="1535885"/>
            <a:chExt cx="3803807" cy="3036116"/>
          </a:xfrm>
        </p:grpSpPr>
        <p:pic>
          <p:nvPicPr>
            <p:cNvPr id="27650" name="Picture 2" descr="How to Cook a Perfect Thanksgiving Turkey (with photo directions) – Rumbly  in my Tumbly">
              <a:extLst>
                <a:ext uri="{FF2B5EF4-FFF2-40B4-BE49-F238E27FC236}">
                  <a16:creationId xmlns:a16="http://schemas.microsoft.com/office/drawing/2014/main" id="{70F5E2E0-74C9-4E71-BBC8-CC6FEFEE2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1005" y="1535885"/>
              <a:ext cx="3703936" cy="2350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1918B23-E9F2-447E-8BD7-878B279BF5AD}"/>
                </a:ext>
              </a:extLst>
            </p:cNvPr>
            <p:cNvSpPr txBox="1">
              <a:spLocks/>
            </p:cNvSpPr>
            <p:nvPr/>
          </p:nvSpPr>
          <p:spPr>
            <a:xfrm>
              <a:off x="5789612" y="3886201"/>
              <a:ext cx="3505200" cy="685800"/>
            </a:xfrm>
            <a:prstGeom prst="rect">
              <a:avLst/>
            </a:prstGeom>
          </p:spPr>
          <p:txBody>
            <a:bodyPr vert="horz" lIns="121899" tIns="60949" rIns="121899" bIns="60949" rtlCol="0" anchor="t">
              <a:noAutofit/>
            </a:bodyPr>
            <a:lstStyle>
              <a:lvl1pPr algn="l" defTabSz="1218987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r">
                <a:buClr>
                  <a:schemeClr val="accent1"/>
                </a:buClr>
                <a:buFont typeface="Courier New" panose="02070309020205020404" pitchFamily="49" charset="0"/>
                <a:buChar char="o"/>
                <a:defRPr/>
              </a:pPr>
              <a:r>
                <a:rPr lang="en-US" sz="2400" dirty="0"/>
                <a:t> Family Memories</a:t>
              </a:r>
            </a:p>
            <a:p>
              <a:pPr algn="r">
                <a:buClr>
                  <a:schemeClr val="accent1"/>
                </a:buClr>
                <a:defRPr/>
              </a:pPr>
              <a:endParaRPr lang="en-US" sz="500" i="1" dirty="0"/>
            </a:p>
            <a:p>
              <a:pPr marL="1561887" lvl="2" indent="-342900" algn="r">
                <a:buClr>
                  <a:schemeClr val="accent1"/>
                </a:buClr>
                <a:buFont typeface="Wingdings" panose="05000000000000000000" pitchFamily="2" charset="2"/>
                <a:buChar char="ü"/>
                <a:defRPr/>
              </a:pPr>
              <a:endParaRPr lang="en-US" sz="2000" i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F7866D-6A6A-4093-88CB-A0AE1ED84D5D}"/>
              </a:ext>
            </a:extLst>
          </p:cNvPr>
          <p:cNvGrpSpPr/>
          <p:nvPr/>
        </p:nvGrpSpPr>
        <p:grpSpPr>
          <a:xfrm>
            <a:off x="5889700" y="1981200"/>
            <a:ext cx="3771898" cy="3200400"/>
            <a:chOff x="5889700" y="1981200"/>
            <a:chExt cx="3771898" cy="3200400"/>
          </a:xfrm>
        </p:grpSpPr>
        <p:pic>
          <p:nvPicPr>
            <p:cNvPr id="16" name="Picture 4" descr="BBQ Party Games for Adults: 21 Entertaining Ideas! 2020: Own The Yard">
              <a:extLst>
                <a:ext uri="{FF2B5EF4-FFF2-40B4-BE49-F238E27FC236}">
                  <a16:creationId xmlns:a16="http://schemas.microsoft.com/office/drawing/2014/main" id="{5ECA42C7-3B87-48BF-98F7-B560A7756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9700" y="1981200"/>
              <a:ext cx="3771898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A4AF77FB-2873-44E4-87F2-1052282D3126}"/>
                </a:ext>
              </a:extLst>
            </p:cNvPr>
            <p:cNvSpPr txBox="1">
              <a:spLocks/>
            </p:cNvSpPr>
            <p:nvPr/>
          </p:nvSpPr>
          <p:spPr>
            <a:xfrm>
              <a:off x="6104086" y="4495800"/>
              <a:ext cx="3505200" cy="685800"/>
            </a:xfrm>
            <a:prstGeom prst="rect">
              <a:avLst/>
            </a:prstGeom>
          </p:spPr>
          <p:txBody>
            <a:bodyPr vert="horz" lIns="121899" tIns="60949" rIns="121899" bIns="60949" rtlCol="0" anchor="t">
              <a:noAutofit/>
            </a:bodyPr>
            <a:lstStyle>
              <a:lvl1pPr algn="l" defTabSz="1218987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r">
                <a:buClr>
                  <a:schemeClr val="accent1"/>
                </a:buClr>
                <a:buFont typeface="Courier New" panose="02070309020205020404" pitchFamily="49" charset="0"/>
                <a:buChar char="o"/>
                <a:defRPr/>
              </a:pPr>
              <a:r>
                <a:rPr lang="en-US" sz="2400" dirty="0"/>
                <a:t> Hanging Out</a:t>
              </a:r>
            </a:p>
            <a:p>
              <a:pPr algn="r">
                <a:buClr>
                  <a:schemeClr val="accent1"/>
                </a:buClr>
                <a:defRPr/>
              </a:pPr>
              <a:endParaRPr lang="en-US" sz="500" i="1" dirty="0"/>
            </a:p>
            <a:p>
              <a:pPr marL="1561887" lvl="2" indent="-342900" algn="r">
                <a:buClr>
                  <a:schemeClr val="accent1"/>
                </a:buClr>
                <a:buFont typeface="Wingdings" panose="05000000000000000000" pitchFamily="2" charset="2"/>
                <a:buChar char="ü"/>
                <a:defRPr/>
              </a:pPr>
              <a:endParaRPr lang="en-US" sz="2000" i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9AC447-A614-4254-84F1-0C9CFC05A7F3}"/>
              </a:ext>
            </a:extLst>
          </p:cNvPr>
          <p:cNvGrpSpPr/>
          <p:nvPr/>
        </p:nvGrpSpPr>
        <p:grpSpPr>
          <a:xfrm>
            <a:off x="6481201" y="2383253"/>
            <a:ext cx="3943233" cy="3213396"/>
            <a:chOff x="6481201" y="2383253"/>
            <a:chExt cx="3943233" cy="3213396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493F0C83-EC4C-4369-BF1B-79CE84DC40DF}"/>
                </a:ext>
              </a:extLst>
            </p:cNvPr>
            <p:cNvSpPr txBox="1">
              <a:spLocks/>
            </p:cNvSpPr>
            <p:nvPr/>
          </p:nvSpPr>
          <p:spPr>
            <a:xfrm>
              <a:off x="6919234" y="4910849"/>
              <a:ext cx="3505200" cy="685800"/>
            </a:xfrm>
            <a:prstGeom prst="rect">
              <a:avLst/>
            </a:prstGeom>
          </p:spPr>
          <p:txBody>
            <a:bodyPr vert="horz" lIns="121899" tIns="60949" rIns="121899" bIns="60949" rtlCol="0" anchor="t">
              <a:noAutofit/>
            </a:bodyPr>
            <a:lstStyle>
              <a:lvl1pPr algn="l" defTabSz="1218987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r">
                <a:buClr>
                  <a:schemeClr val="accent1"/>
                </a:buClr>
                <a:buFont typeface="Courier New" panose="02070309020205020404" pitchFamily="49" charset="0"/>
                <a:buChar char="o"/>
                <a:defRPr/>
              </a:pPr>
              <a:r>
                <a:rPr lang="en-US" sz="2400" dirty="0"/>
                <a:t> Summer Fun</a:t>
              </a:r>
            </a:p>
            <a:p>
              <a:pPr algn="r">
                <a:buClr>
                  <a:schemeClr val="accent1"/>
                </a:buClr>
                <a:defRPr/>
              </a:pPr>
              <a:endParaRPr lang="en-US" sz="500" i="1" dirty="0"/>
            </a:p>
            <a:p>
              <a:pPr marL="1561887" lvl="2" indent="-342900" algn="r">
                <a:buClr>
                  <a:schemeClr val="accent1"/>
                </a:buClr>
                <a:buFont typeface="Wingdings" panose="05000000000000000000" pitchFamily="2" charset="2"/>
                <a:buChar char="ü"/>
                <a:defRPr/>
              </a:pPr>
              <a:endParaRPr lang="en-US" sz="2000" i="1" dirty="0"/>
            </a:p>
          </p:txBody>
        </p:sp>
        <p:pic>
          <p:nvPicPr>
            <p:cNvPr id="20" name="Picture 6" descr="File:Valdosta Mall Fall Carnival 2016, Italian Sausage food booth.jpg">
              <a:extLst>
                <a:ext uri="{FF2B5EF4-FFF2-40B4-BE49-F238E27FC236}">
                  <a16:creationId xmlns:a16="http://schemas.microsoft.com/office/drawing/2014/main" id="{B54B5773-800E-4408-A43C-3B78D8075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201" y="2383253"/>
              <a:ext cx="3850951" cy="2565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3D75DA-66A7-4F82-8DF5-972122FA9046}"/>
              </a:ext>
            </a:extLst>
          </p:cNvPr>
          <p:cNvGrpSpPr/>
          <p:nvPr/>
        </p:nvGrpSpPr>
        <p:grpSpPr>
          <a:xfrm>
            <a:off x="7312024" y="2759579"/>
            <a:ext cx="4115752" cy="3734514"/>
            <a:chOff x="7312024" y="2759579"/>
            <a:chExt cx="4115752" cy="3734514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143BDB8-2C7E-4EB8-99AE-B6DF8A1F5807}"/>
                </a:ext>
              </a:extLst>
            </p:cNvPr>
            <p:cNvSpPr txBox="1">
              <a:spLocks/>
            </p:cNvSpPr>
            <p:nvPr/>
          </p:nvSpPr>
          <p:spPr>
            <a:xfrm>
              <a:off x="7775649" y="5808293"/>
              <a:ext cx="3505200" cy="685800"/>
            </a:xfrm>
            <a:prstGeom prst="rect">
              <a:avLst/>
            </a:prstGeom>
          </p:spPr>
          <p:txBody>
            <a:bodyPr vert="horz" lIns="121899" tIns="60949" rIns="121899" bIns="60949" rtlCol="0" anchor="t">
              <a:noAutofit/>
            </a:bodyPr>
            <a:lstStyle>
              <a:lvl1pPr algn="l" defTabSz="1218987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r">
                <a:buClr>
                  <a:schemeClr val="accent1"/>
                </a:buClr>
                <a:buFont typeface="Courier New" panose="02070309020205020404" pitchFamily="49" charset="0"/>
                <a:buChar char="o"/>
                <a:defRPr/>
              </a:pPr>
              <a:r>
                <a:rPr lang="en-US" sz="2400" dirty="0"/>
                <a:t> Taste</a:t>
              </a:r>
            </a:p>
            <a:p>
              <a:pPr algn="r">
                <a:buClr>
                  <a:schemeClr val="accent1"/>
                </a:buClr>
                <a:defRPr/>
              </a:pPr>
              <a:endParaRPr lang="en-US" sz="500" i="1" dirty="0"/>
            </a:p>
            <a:p>
              <a:pPr marL="1561887" lvl="2" indent="-342900" algn="r">
                <a:buClr>
                  <a:schemeClr val="accent1"/>
                </a:buClr>
                <a:buFont typeface="Wingdings" panose="05000000000000000000" pitchFamily="2" charset="2"/>
                <a:buChar char="ü"/>
                <a:defRPr/>
              </a:pPr>
              <a:endParaRPr lang="en-US" sz="2000" i="1" dirty="0"/>
            </a:p>
          </p:txBody>
        </p:sp>
        <p:pic>
          <p:nvPicPr>
            <p:cNvPr id="26" name="Picture 8" descr="First Look: Terry Black's Barbecue in Deep Ellum. | Central Track">
              <a:extLst>
                <a:ext uri="{FF2B5EF4-FFF2-40B4-BE49-F238E27FC236}">
                  <a16:creationId xmlns:a16="http://schemas.microsoft.com/office/drawing/2014/main" id="{439FDF1E-ED33-4E3E-B530-D5FB93CDA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024" y="2759579"/>
              <a:ext cx="4115752" cy="3086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6D1D41-1FA2-4130-B530-B35FED16F0A2}"/>
              </a:ext>
            </a:extLst>
          </p:cNvPr>
          <p:cNvGrpSpPr/>
          <p:nvPr/>
        </p:nvGrpSpPr>
        <p:grpSpPr>
          <a:xfrm>
            <a:off x="7959190" y="3657599"/>
            <a:ext cx="4059087" cy="3331795"/>
            <a:chOff x="7959190" y="3657599"/>
            <a:chExt cx="4059087" cy="3331795"/>
          </a:xfrm>
        </p:grpSpPr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E089ACCC-C9B5-4576-8A3A-85BB03E65CD7}"/>
                </a:ext>
              </a:extLst>
            </p:cNvPr>
            <p:cNvSpPr txBox="1">
              <a:spLocks/>
            </p:cNvSpPr>
            <p:nvPr/>
          </p:nvSpPr>
          <p:spPr>
            <a:xfrm>
              <a:off x="8513077" y="6303594"/>
              <a:ext cx="3505200" cy="685800"/>
            </a:xfrm>
            <a:prstGeom prst="rect">
              <a:avLst/>
            </a:prstGeom>
          </p:spPr>
          <p:txBody>
            <a:bodyPr vert="horz" lIns="121899" tIns="60949" rIns="121899" bIns="60949" rtlCol="0" anchor="t">
              <a:noAutofit/>
            </a:bodyPr>
            <a:lstStyle>
              <a:lvl1pPr algn="l" defTabSz="1218987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r">
                <a:buClr>
                  <a:schemeClr val="accent1"/>
                </a:buClr>
                <a:buFont typeface="Courier New" panose="02070309020205020404" pitchFamily="49" charset="0"/>
                <a:buChar char="o"/>
                <a:defRPr/>
              </a:pPr>
              <a:r>
                <a:rPr lang="en-US" sz="2400" dirty="0"/>
                <a:t> Convenience/Cost</a:t>
              </a:r>
            </a:p>
            <a:p>
              <a:pPr algn="r">
                <a:buClr>
                  <a:schemeClr val="accent1"/>
                </a:buClr>
                <a:defRPr/>
              </a:pPr>
              <a:endParaRPr lang="en-US" sz="500" i="1" dirty="0"/>
            </a:p>
            <a:p>
              <a:pPr marL="1561887" lvl="2" indent="-342900" algn="r">
                <a:buClr>
                  <a:schemeClr val="accent1"/>
                </a:buClr>
                <a:buFont typeface="Wingdings" panose="05000000000000000000" pitchFamily="2" charset="2"/>
                <a:buChar char="ü"/>
                <a:defRPr/>
              </a:pPr>
              <a:endParaRPr lang="en-US" sz="2000" i="1" dirty="0"/>
            </a:p>
          </p:txBody>
        </p:sp>
        <p:pic>
          <p:nvPicPr>
            <p:cNvPr id="28" name="Picture 10" descr="Where did the Chick-fil-A Nugget come from? | Chick-fil-A">
              <a:extLst>
                <a:ext uri="{FF2B5EF4-FFF2-40B4-BE49-F238E27FC236}">
                  <a16:creationId xmlns:a16="http://schemas.microsoft.com/office/drawing/2014/main" id="{981A70D4-CC9C-4C86-BEAB-58AEBA5B8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9190" y="3657599"/>
              <a:ext cx="4059087" cy="2704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CD04E25-DF5C-4BD2-94BF-FD3455D0B5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569" t="16658" r="33746" b="6832"/>
          <a:stretch/>
        </p:blipFill>
        <p:spPr>
          <a:xfrm>
            <a:off x="199967" y="2592692"/>
            <a:ext cx="5169148" cy="300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76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160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537-62D0-4DAC-8870-D2B46B2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4377"/>
            <a:ext cx="9751060" cy="1295063"/>
          </a:xfrm>
        </p:spPr>
        <p:txBody>
          <a:bodyPr/>
          <a:lstStyle/>
          <a:p>
            <a:r>
              <a:rPr lang="en-US" dirty="0"/>
              <a:t>Plant-Based Diet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8605-589F-4B9F-A1D5-A1E0D3B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676400"/>
            <a:ext cx="11351528" cy="421070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3 minute discussion in small group chat groups:</a:t>
            </a:r>
          </a:p>
          <a:p>
            <a:pPr marL="451025" lvl="1" indent="0">
              <a:buNone/>
            </a:pPr>
            <a:r>
              <a:rPr lang="en-US" sz="2800" dirty="0"/>
              <a:t>Did you change your viewpoint on ‘plant-based’ diets for ‘health’?  </a:t>
            </a:r>
          </a:p>
          <a:p>
            <a:pPr marL="451025" lvl="1" indent="0">
              <a:buNone/>
            </a:pPr>
            <a:r>
              <a:rPr lang="en-US" sz="2800" dirty="0"/>
              <a:t>Why/Why not?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C27E89-4841-4D64-8D0F-114597DF4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0158" y="284904"/>
            <a:ext cx="2362775" cy="22854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4747B-F64B-4246-BB04-6BE14BC306CF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37BCA-9553-47F5-9889-ADBB18F8E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7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537-62D0-4DAC-8870-D2B46B2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4377"/>
            <a:ext cx="9751060" cy="1295063"/>
          </a:xfrm>
        </p:spPr>
        <p:txBody>
          <a:bodyPr/>
          <a:lstStyle/>
          <a:p>
            <a:r>
              <a:rPr lang="en-US" dirty="0"/>
              <a:t>Install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8605-589F-4B9F-A1D5-A1E0D3B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676400"/>
            <a:ext cx="11351528" cy="4648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Taking everything into consideration, which side do you now support?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There is no benefit to consuming animal-based foods in our diet.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harm (of consuming animal-based foods) outweighs the benefits.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 ideal diet can (and should) include nutrient-dense animal-based and plant-based foods.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Not sure.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7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03946-6D71-4FEB-9028-37E39F05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3774E-4AF0-4D6D-9F19-128ABA88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600200"/>
            <a:ext cx="9751060" cy="4953000"/>
          </a:xfrm>
        </p:spPr>
        <p:txBody>
          <a:bodyPr>
            <a:normAutofit fontScale="85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Position Summary (for Debate)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 page, double-spaced (see syllabus)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Due Tues, April 6</a:t>
            </a:r>
            <a:r>
              <a:rPr lang="en-US" baseline="30000" dirty="0"/>
              <a:t>th</a:t>
            </a:r>
            <a:r>
              <a:rPr lang="en-US" dirty="0"/>
              <a:t> (upload to Canvas)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Quiz #3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DUE Sunday, March 28</a:t>
            </a:r>
            <a:r>
              <a:rPr lang="en-US" baseline="30000" dirty="0"/>
              <a:t>th</a:t>
            </a:r>
            <a:r>
              <a:rPr lang="en-US" dirty="0"/>
              <a:t> at 11:59 pm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Mid-term: Chapters 1-7 + plant-based diet debate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Mid-term review session - Tues, March 30</a:t>
            </a:r>
            <a:r>
              <a:rPr lang="en-US" baseline="30000" dirty="0"/>
              <a:t>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Opens April 1</a:t>
            </a:r>
            <a:r>
              <a:rPr lang="en-US" baseline="30000" dirty="0"/>
              <a:t>st</a:t>
            </a:r>
            <a:r>
              <a:rPr lang="en-US" dirty="0"/>
              <a:t> at 12:01am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DUE April 4</a:t>
            </a:r>
            <a:r>
              <a:rPr lang="en-US" baseline="30000" dirty="0"/>
              <a:t>th</a:t>
            </a:r>
            <a:r>
              <a:rPr lang="en-US" dirty="0"/>
              <a:t> at 11:59pm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class on April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Reminder: Dietary Analysis Project DUE April 8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Instapoll 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5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590529" cy="1295400"/>
          </a:xfrm>
        </p:spPr>
        <p:txBody>
          <a:bodyPr/>
          <a:lstStyle/>
          <a:p>
            <a:pPr>
              <a:defRPr/>
            </a:pPr>
            <a:r>
              <a:rPr lang="en-US" dirty="0"/>
              <a:t>Current Dietary Guidelines Dietary Patterns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3BAE80-75C8-4F0A-AF44-812ED2490A7F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3D70A-5587-466E-9BDB-8422DB0DE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6A2A64-0B41-41F9-93EC-89099E3DDCD6}"/>
              </a:ext>
            </a:extLst>
          </p:cNvPr>
          <p:cNvSpPr/>
          <p:nvPr/>
        </p:nvSpPr>
        <p:spPr>
          <a:xfrm>
            <a:off x="455612" y="1676400"/>
            <a:ext cx="11201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sz="2800" dirty="0"/>
              <a:t>Healthy U.S.-Style Pattern, Healthy Vegetarian Pattern, &amp; Healthy Mediterranean-Style Pattern:</a:t>
            </a:r>
          </a:p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sz="500" dirty="0"/>
              <a:t> </a:t>
            </a:r>
          </a:p>
          <a:p>
            <a:pPr>
              <a:buClr>
                <a:srgbClr val="92D050"/>
              </a:buClr>
            </a:pPr>
            <a:endParaRPr lang="en-US" sz="500" dirty="0"/>
          </a:p>
          <a:p>
            <a:pPr marL="952393" lvl="1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dirty="0"/>
              <a:t>Majority of energy from plant-based foods</a:t>
            </a:r>
          </a:p>
          <a:p>
            <a:pPr marL="1561887" lvl="2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000" i="1" dirty="0"/>
              <a:t>Vegetables, Fruits, Legumes, Whole Grains, Nuts &amp; Seeds</a:t>
            </a:r>
          </a:p>
          <a:p>
            <a:pPr lvl="1">
              <a:buClr>
                <a:srgbClr val="92D050"/>
              </a:buClr>
            </a:pPr>
            <a:endParaRPr lang="en-US" sz="500" dirty="0"/>
          </a:p>
          <a:p>
            <a:pPr lvl="1">
              <a:buClr>
                <a:srgbClr val="92D050"/>
              </a:buClr>
            </a:pPr>
            <a:endParaRPr lang="en-US" sz="500" dirty="0"/>
          </a:p>
          <a:p>
            <a:pPr marL="952393" lvl="1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dirty="0"/>
              <a:t>Provide protein &amp; fats from nutrient-rich food sources</a:t>
            </a:r>
          </a:p>
          <a:p>
            <a:pPr marL="1561887" lvl="2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Seafood, Lean Meats &amp; Poultry, Eggs, Legumes (Beans &amp; Peas), Nuts &amp; Seeds, &amp; Soy </a:t>
            </a:r>
          </a:p>
          <a:p>
            <a:pPr lvl="1">
              <a:buClr>
                <a:srgbClr val="92D050"/>
              </a:buClr>
            </a:pPr>
            <a:endParaRPr lang="en-US" sz="500" dirty="0"/>
          </a:p>
          <a:p>
            <a:pPr lvl="1">
              <a:buClr>
                <a:srgbClr val="92D050"/>
              </a:buClr>
            </a:pPr>
            <a:endParaRPr lang="en-US" sz="500" dirty="0"/>
          </a:p>
          <a:p>
            <a:pPr marL="952393" lvl="1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dirty="0"/>
              <a:t>Limit intakes of added sugars, solid fats, &amp; sodium.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8955D-B826-4E06-A2BE-7E9E4881C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412" y="5184021"/>
            <a:ext cx="2801526" cy="1201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39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537-62D0-4DAC-8870-D2B46B2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4377"/>
            <a:ext cx="9751060" cy="1295063"/>
          </a:xfrm>
        </p:spPr>
        <p:txBody>
          <a:bodyPr/>
          <a:lstStyle/>
          <a:p>
            <a:r>
              <a:rPr lang="en-US" dirty="0"/>
              <a:t>Plant-Based Diet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8605-589F-4B9F-A1D5-A1E0D3B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676400"/>
            <a:ext cx="11351528" cy="421070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3 minute discussion in small group chat groups: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Do you support the idea of a ‘plant-based’ diet for ‘health’?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Why/Why not?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C27E89-4841-4D64-8D0F-114597DF4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0158" y="284904"/>
            <a:ext cx="2362775" cy="22854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D108C3-1B57-4498-8E80-0E25E2A9813A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3F631-F651-4AE5-93EA-82C4E1627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590529" cy="1295400"/>
          </a:xfrm>
        </p:spPr>
        <p:txBody>
          <a:bodyPr/>
          <a:lstStyle/>
          <a:p>
            <a:pPr>
              <a:defRPr/>
            </a:pPr>
            <a:r>
              <a:rPr lang="en-US" dirty="0"/>
              <a:t>Debate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09CC4-A338-4BFE-9D82-2E78CF2E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676400"/>
            <a:ext cx="11656328" cy="464819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Each topic will have a point and counter-point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½ of the points will </a:t>
            </a:r>
            <a:r>
              <a:rPr lang="en-US" b="1" dirty="0"/>
              <a:t>support</a:t>
            </a:r>
            <a:r>
              <a:rPr lang="en-US" dirty="0"/>
              <a:t> &amp; ½ will </a:t>
            </a:r>
            <a:r>
              <a:rPr lang="en-US" b="1" dirty="0"/>
              <a:t>refute</a:t>
            </a:r>
            <a:r>
              <a:rPr lang="en-US" dirty="0"/>
              <a:t> plant-based diets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Points will be ‘Plant-based’ (PLANT) vs. ‘Animal-based’ (ANIMAL) Diets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Michele:  In-support of plant-based diets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Heather:  Refuting plant-based diets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‘Ask a question’ will occur throughout the debate - feel to ask questions!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Check your biases at the door and openly listen to both sides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B9B9F8-24B6-41BA-B8C9-DDFE809D742D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96380-8EC7-4A6A-B134-08452E67E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7FF43-96D3-4E66-AE53-732E7A23D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45" t="30349" r="11832" b="25516"/>
          <a:stretch/>
        </p:blipFill>
        <p:spPr>
          <a:xfrm>
            <a:off x="1151620" y="1892186"/>
            <a:ext cx="9885581" cy="4661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#1: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A834A-5237-41D6-AAC9-A57121263600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PLANT Diets Reduce Mortality Risk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73293-E668-41D5-BF87-FC6566E37674}"/>
              </a:ext>
            </a:extLst>
          </p:cNvPr>
          <p:cNvSpPr txBox="1"/>
          <p:nvPr/>
        </p:nvSpPr>
        <p:spPr>
          <a:xfrm>
            <a:off x="-1" y="1488347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Dietary Pattern Components Associated with Health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485152-48CD-4E77-9B03-E496EF64B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53" t="92362" r="13310" b="4484"/>
          <a:stretch/>
        </p:blipFill>
        <p:spPr>
          <a:xfrm>
            <a:off x="74612" y="6536924"/>
            <a:ext cx="6695415" cy="23356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757529-67F4-46A7-B9AE-028D13F48AF1}"/>
              </a:ext>
            </a:extLst>
          </p:cNvPr>
          <p:cNvSpPr/>
          <p:nvPr/>
        </p:nvSpPr>
        <p:spPr>
          <a:xfrm>
            <a:off x="1065212" y="3657600"/>
            <a:ext cx="10058400" cy="251460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AD513D-8639-42FC-932B-8AB7A789C9C1}"/>
              </a:ext>
            </a:extLst>
          </p:cNvPr>
          <p:cNvSpPr/>
          <p:nvPr/>
        </p:nvSpPr>
        <p:spPr>
          <a:xfrm>
            <a:off x="2292250" y="3657600"/>
            <a:ext cx="838200" cy="243840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9567C28-1F41-4EE5-A079-8F30BF9A2D44}"/>
              </a:ext>
            </a:extLst>
          </p:cNvPr>
          <p:cNvSpPr/>
          <p:nvPr/>
        </p:nvSpPr>
        <p:spPr>
          <a:xfrm>
            <a:off x="6566782" y="3688132"/>
            <a:ext cx="749428" cy="202686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3770CE-6B37-49EA-9616-42464B35D93D}"/>
              </a:ext>
            </a:extLst>
          </p:cNvPr>
          <p:cNvSpPr/>
          <p:nvPr/>
        </p:nvSpPr>
        <p:spPr>
          <a:xfrm>
            <a:off x="5856529" y="3700963"/>
            <a:ext cx="618883" cy="62241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CD55786-CA36-4BC5-B660-7F26AD3541E7}"/>
              </a:ext>
            </a:extLst>
          </p:cNvPr>
          <p:cNvSpPr/>
          <p:nvPr/>
        </p:nvSpPr>
        <p:spPr>
          <a:xfrm>
            <a:off x="4570412" y="3611362"/>
            <a:ext cx="930858" cy="251460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266DE1-53B9-4AC8-ADBA-8DA03CFB7726}"/>
              </a:ext>
            </a:extLst>
          </p:cNvPr>
          <p:cNvSpPr/>
          <p:nvPr/>
        </p:nvSpPr>
        <p:spPr>
          <a:xfrm>
            <a:off x="3351213" y="3657599"/>
            <a:ext cx="838199" cy="243839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C4B0EB2-6D31-4CCA-9051-C4E11901621C}"/>
              </a:ext>
            </a:extLst>
          </p:cNvPr>
          <p:cNvSpPr/>
          <p:nvPr/>
        </p:nvSpPr>
        <p:spPr>
          <a:xfrm>
            <a:off x="7422681" y="3681394"/>
            <a:ext cx="670613" cy="203360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CB1CFA-06A3-4A52-A4A7-EB7860F62112}"/>
              </a:ext>
            </a:extLst>
          </p:cNvPr>
          <p:cNvSpPr/>
          <p:nvPr/>
        </p:nvSpPr>
        <p:spPr>
          <a:xfrm>
            <a:off x="1130258" y="3246638"/>
            <a:ext cx="7052379" cy="36472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A4FB695-9C10-4895-BEDA-6FCCEA5B00E6}"/>
              </a:ext>
            </a:extLst>
          </p:cNvPr>
          <p:cNvSpPr/>
          <p:nvPr/>
        </p:nvSpPr>
        <p:spPr>
          <a:xfrm>
            <a:off x="8298704" y="3688132"/>
            <a:ext cx="749428" cy="62241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C3F1A91-0AF5-402A-A6C7-FEAC7CFAEF5A}"/>
              </a:ext>
            </a:extLst>
          </p:cNvPr>
          <p:cNvSpPr/>
          <p:nvPr/>
        </p:nvSpPr>
        <p:spPr>
          <a:xfrm>
            <a:off x="9142485" y="3671780"/>
            <a:ext cx="670613" cy="204322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1F6853F-3223-4B3C-B66E-E818F7D4BBE1}"/>
              </a:ext>
            </a:extLst>
          </p:cNvPr>
          <p:cNvSpPr/>
          <p:nvPr/>
        </p:nvSpPr>
        <p:spPr>
          <a:xfrm>
            <a:off x="10027187" y="3681394"/>
            <a:ext cx="749428" cy="241460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6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16" grpId="0" animBg="1"/>
      <p:bldP spid="18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773293-E668-41D5-BF87-FC6566E37674}"/>
              </a:ext>
            </a:extLst>
          </p:cNvPr>
          <p:cNvSpPr txBox="1"/>
          <p:nvPr/>
        </p:nvSpPr>
        <p:spPr>
          <a:xfrm>
            <a:off x="-1" y="1661353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Dietary Pattern Components Associated with Health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3822C-7347-4460-86BE-D1BD5B6D3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8" y="2514600"/>
            <a:ext cx="11558008" cy="40646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BCED7C-4B77-4281-AE0F-2B17705F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97872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Point #1: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425EBF-93AD-4CE0-92DA-71A529391BC7}"/>
              </a:ext>
            </a:extLst>
          </p:cNvPr>
          <p:cNvSpPr txBox="1">
            <a:spLocks/>
          </p:cNvSpPr>
          <p:nvPr/>
        </p:nvSpPr>
        <p:spPr>
          <a:xfrm>
            <a:off x="1141412" y="575929"/>
            <a:ext cx="8456929" cy="8382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PLANT Diets Reduce Mortality Risk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3B5C4F-FA4B-4C7A-A400-3F1BA1A54B52}"/>
              </a:ext>
            </a:extLst>
          </p:cNvPr>
          <p:cNvSpPr/>
          <p:nvPr/>
        </p:nvSpPr>
        <p:spPr>
          <a:xfrm>
            <a:off x="455612" y="4343399"/>
            <a:ext cx="9829800" cy="1938671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6F0F40-AD8E-403E-A35E-1627C2658934}"/>
              </a:ext>
            </a:extLst>
          </p:cNvPr>
          <p:cNvSpPr/>
          <p:nvPr/>
        </p:nvSpPr>
        <p:spPr>
          <a:xfrm>
            <a:off x="531812" y="4114799"/>
            <a:ext cx="7924800" cy="236483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EFF3B3-AF28-425A-AE51-1A2EF8FA2482}"/>
              </a:ext>
            </a:extLst>
          </p:cNvPr>
          <p:cNvSpPr/>
          <p:nvPr/>
        </p:nvSpPr>
        <p:spPr>
          <a:xfrm>
            <a:off x="1979612" y="4351282"/>
            <a:ext cx="609600" cy="1058918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7A5665-3F0D-4069-913C-840122F2AF4A}"/>
              </a:ext>
            </a:extLst>
          </p:cNvPr>
          <p:cNvSpPr/>
          <p:nvPr/>
        </p:nvSpPr>
        <p:spPr>
          <a:xfrm>
            <a:off x="5827712" y="4351282"/>
            <a:ext cx="609600" cy="1058918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EAD59A-750B-4D77-9E65-83F2026E3CC1}"/>
              </a:ext>
            </a:extLst>
          </p:cNvPr>
          <p:cNvSpPr/>
          <p:nvPr/>
        </p:nvSpPr>
        <p:spPr>
          <a:xfrm>
            <a:off x="3174518" y="4290357"/>
            <a:ext cx="609600" cy="738843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802B2B5-46DA-448F-8477-4A7BCBFD61D2}"/>
              </a:ext>
            </a:extLst>
          </p:cNvPr>
          <p:cNvSpPr/>
          <p:nvPr/>
        </p:nvSpPr>
        <p:spPr>
          <a:xfrm>
            <a:off x="4618780" y="4312447"/>
            <a:ext cx="609600" cy="738843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CC4569-2153-45E0-B9EE-84E787E8A19C}"/>
              </a:ext>
            </a:extLst>
          </p:cNvPr>
          <p:cNvSpPr/>
          <p:nvPr/>
        </p:nvSpPr>
        <p:spPr>
          <a:xfrm>
            <a:off x="6814554" y="4584647"/>
            <a:ext cx="443394" cy="517881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2CBF95-CBC6-4A01-B9F1-8F0684AFB144}"/>
              </a:ext>
            </a:extLst>
          </p:cNvPr>
          <p:cNvSpPr/>
          <p:nvPr/>
        </p:nvSpPr>
        <p:spPr>
          <a:xfrm>
            <a:off x="9675812" y="4843587"/>
            <a:ext cx="443394" cy="517881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F30685-07AA-4D7A-B805-0843387621CC}"/>
              </a:ext>
            </a:extLst>
          </p:cNvPr>
          <p:cNvSpPr/>
          <p:nvPr/>
        </p:nvSpPr>
        <p:spPr>
          <a:xfrm>
            <a:off x="8761412" y="5257800"/>
            <a:ext cx="443394" cy="517881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BEE9FD2-052A-44CD-AF6C-07A55595EBF8}"/>
              </a:ext>
            </a:extLst>
          </p:cNvPr>
          <p:cNvSpPr/>
          <p:nvPr/>
        </p:nvSpPr>
        <p:spPr>
          <a:xfrm>
            <a:off x="7680806" y="4351283"/>
            <a:ext cx="547206" cy="1728254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6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3D2F251-9E34-43A1-AEDF-CDAB9DB5D5FA}"/>
              </a:ext>
            </a:extLst>
          </p:cNvPr>
          <p:cNvSpPr/>
          <p:nvPr/>
        </p:nvSpPr>
        <p:spPr>
          <a:xfrm>
            <a:off x="10787" y="5327919"/>
            <a:ext cx="12178038" cy="15300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63F3C8C-029F-464C-B7E9-EE48441C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762000"/>
            <a:ext cx="10438129" cy="60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D07AB6A-7FF8-4C7E-8FAD-F38908FF3F43}"/>
              </a:ext>
            </a:extLst>
          </p:cNvPr>
          <p:cNvSpPr txBox="1">
            <a:spLocks/>
          </p:cNvSpPr>
          <p:nvPr/>
        </p:nvSpPr>
        <p:spPr>
          <a:xfrm>
            <a:off x="1104192" y="674517"/>
            <a:ext cx="11084633" cy="695438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Limited Evidence: PLANT DIETS Lower Mortality Risk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B2370A9-E838-4632-B54C-F42ED6702F63}"/>
              </a:ext>
            </a:extLst>
          </p:cNvPr>
          <p:cNvSpPr/>
          <p:nvPr/>
        </p:nvSpPr>
        <p:spPr>
          <a:xfrm>
            <a:off x="68470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12B36-F9C6-4B15-858D-A3F8DB623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5AA462-9A3C-4505-8AF0-FA59E0E5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92" y="1447800"/>
            <a:ext cx="12037493" cy="533401"/>
          </a:xfrm>
        </p:spPr>
        <p:txBody>
          <a:bodyPr>
            <a:normAutofit fontScale="925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All data exist from cohort studies &amp; only shows a </a:t>
            </a:r>
            <a:r>
              <a:rPr lang="en-US" dirty="0">
                <a:sym typeface="Wingdings" panose="05000000000000000000" pitchFamily="2" charset="2"/>
              </a:rPr>
              <a:t>relationship, not cause/effect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A2316F-20EE-4998-A646-D64FA324D191}"/>
              </a:ext>
            </a:extLst>
          </p:cNvPr>
          <p:cNvGrpSpPr/>
          <p:nvPr/>
        </p:nvGrpSpPr>
        <p:grpSpPr>
          <a:xfrm>
            <a:off x="1056823" y="2209800"/>
            <a:ext cx="3604260" cy="3352800"/>
            <a:chOff x="1056823" y="2209800"/>
            <a:chExt cx="3604260" cy="33528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FFDD17-D760-4E75-8A07-12CB88354D3F}"/>
                </a:ext>
              </a:extLst>
            </p:cNvPr>
            <p:cNvCxnSpPr/>
            <p:nvPr/>
          </p:nvCxnSpPr>
          <p:spPr>
            <a:xfrm>
              <a:off x="1065212" y="2209800"/>
              <a:ext cx="0" cy="3352800"/>
            </a:xfrm>
            <a:prstGeom prst="line">
              <a:avLst/>
            </a:prstGeom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6B1904-6189-4897-85A5-92C9126B0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823" y="5554211"/>
              <a:ext cx="3604260" cy="0"/>
            </a:xfrm>
            <a:prstGeom prst="line">
              <a:avLst/>
            </a:prstGeom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49AB29B-08F5-4136-BEE3-A297AA90B3FF}"/>
              </a:ext>
            </a:extLst>
          </p:cNvPr>
          <p:cNvSpPr txBox="1"/>
          <p:nvPr/>
        </p:nvSpPr>
        <p:spPr>
          <a:xfrm>
            <a:off x="989010" y="5567065"/>
            <a:ext cx="198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Animal-based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9ADAFA2-BD6D-4587-8EEC-F6911570C54B}"/>
              </a:ext>
            </a:extLst>
          </p:cNvPr>
          <p:cNvSpPr/>
          <p:nvPr/>
        </p:nvSpPr>
        <p:spPr>
          <a:xfrm rot="2526129">
            <a:off x="850033" y="3910820"/>
            <a:ext cx="3961002" cy="102486"/>
          </a:xfrm>
          <a:prstGeom prst="rect">
            <a:avLst/>
          </a:prstGeom>
          <a:gradFill flip="none" rotWithShape="1">
            <a:gsLst>
              <a:gs pos="24000">
                <a:schemeClr val="accent1"/>
              </a:gs>
              <a:gs pos="100000">
                <a:schemeClr val="accent3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E8F8F7-3746-4ED1-8026-90F46E6DCBEC}"/>
              </a:ext>
            </a:extLst>
          </p:cNvPr>
          <p:cNvSpPr txBox="1"/>
          <p:nvPr/>
        </p:nvSpPr>
        <p:spPr>
          <a:xfrm>
            <a:off x="3198812" y="55626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Plant-based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A9F1AA-B40A-429E-8FC8-9D2AA98D76C1}"/>
              </a:ext>
            </a:extLst>
          </p:cNvPr>
          <p:cNvSpPr txBox="1"/>
          <p:nvPr/>
        </p:nvSpPr>
        <p:spPr>
          <a:xfrm>
            <a:off x="2055812" y="5980028"/>
            <a:ext cx="198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Dietary Pattern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5FFECD-8830-404F-A288-659036B7A660}"/>
              </a:ext>
            </a:extLst>
          </p:cNvPr>
          <p:cNvSpPr txBox="1"/>
          <p:nvPr/>
        </p:nvSpPr>
        <p:spPr>
          <a:xfrm rot="16200000">
            <a:off x="-201646" y="3603866"/>
            <a:ext cx="198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Mortality Risk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F345B-6356-4F6A-8AF2-981E2A825B0F}"/>
              </a:ext>
            </a:extLst>
          </p:cNvPr>
          <p:cNvSpPr txBox="1"/>
          <p:nvPr/>
        </p:nvSpPr>
        <p:spPr>
          <a:xfrm>
            <a:off x="6768686" y="2022444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1950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FD2A3D-6A93-4B2C-9CFE-C542087324A0}"/>
              </a:ext>
            </a:extLst>
          </p:cNvPr>
          <p:cNvSpPr txBox="1"/>
          <p:nvPr/>
        </p:nvSpPr>
        <p:spPr>
          <a:xfrm>
            <a:off x="10093686" y="19812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2010</a:t>
            </a:r>
          </a:p>
        </p:txBody>
      </p:sp>
      <p:pic>
        <p:nvPicPr>
          <p:cNvPr id="1026" name="Picture 2" descr="Banksy™ Tombstone – GrossDomesticProduct">
            <a:extLst>
              <a:ext uri="{FF2B5EF4-FFF2-40B4-BE49-F238E27FC236}">
                <a16:creationId xmlns:a16="http://schemas.microsoft.com/office/drawing/2014/main" id="{C8C321AC-BD15-443D-9245-7AFB8A855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r="13731" b="13858"/>
          <a:stretch/>
        </p:blipFill>
        <p:spPr bwMode="auto">
          <a:xfrm>
            <a:off x="9560287" y="2533617"/>
            <a:ext cx="1643420" cy="14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B7032E4-2327-4406-8D27-45102FA55418}"/>
              </a:ext>
            </a:extLst>
          </p:cNvPr>
          <p:cNvSpPr txBox="1">
            <a:spLocks/>
          </p:cNvSpPr>
          <p:nvPr/>
        </p:nvSpPr>
        <p:spPr>
          <a:xfrm>
            <a:off x="0" y="113629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 #1: 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4CB98C-C361-43C5-8690-F10E16A3A9E4}"/>
              </a:ext>
            </a:extLst>
          </p:cNvPr>
          <p:cNvSpPr/>
          <p:nvPr/>
        </p:nvSpPr>
        <p:spPr>
          <a:xfrm>
            <a:off x="6209459" y="2527034"/>
            <a:ext cx="1643420" cy="157624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342B06-DDB2-4867-A1D9-F673BDA0CFAC}"/>
              </a:ext>
            </a:extLst>
          </p:cNvPr>
          <p:cNvSpPr txBox="1"/>
          <p:nvPr/>
        </p:nvSpPr>
        <p:spPr>
          <a:xfrm>
            <a:off x="6759558" y="4251212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1950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0453697-FC30-44C8-BD7B-55F97DD190E3}"/>
              </a:ext>
            </a:extLst>
          </p:cNvPr>
          <p:cNvSpPr/>
          <p:nvPr/>
        </p:nvSpPr>
        <p:spPr>
          <a:xfrm>
            <a:off x="6207487" y="4712877"/>
            <a:ext cx="1643420" cy="157624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49AAA1-4E99-4B00-977F-F11FC79F3477}"/>
              </a:ext>
            </a:extLst>
          </p:cNvPr>
          <p:cNvSpPr txBox="1"/>
          <p:nvPr/>
        </p:nvSpPr>
        <p:spPr>
          <a:xfrm>
            <a:off x="6285659" y="2514600"/>
            <a:ext cx="1470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Fatty Meat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Desserts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Fried Food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Legumes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Added Sugar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Alcohol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31DAA58-F11F-4E22-8538-BF234FBD82B0}"/>
              </a:ext>
            </a:extLst>
          </p:cNvPr>
          <p:cNvSpPr/>
          <p:nvPr/>
        </p:nvSpPr>
        <p:spPr>
          <a:xfrm>
            <a:off x="8022581" y="2808713"/>
            <a:ext cx="1905001" cy="98143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Banksy™ Tombstone – GrossDomesticProduct">
            <a:extLst>
              <a:ext uri="{FF2B5EF4-FFF2-40B4-BE49-F238E27FC236}">
                <a16:creationId xmlns:a16="http://schemas.microsoft.com/office/drawing/2014/main" id="{76427FA8-2F06-4781-9575-0B85CF5B0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r="13731" b="13858"/>
          <a:stretch/>
        </p:blipFill>
        <p:spPr bwMode="auto">
          <a:xfrm>
            <a:off x="10398486" y="4887044"/>
            <a:ext cx="1643421" cy="14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5803D051-7023-4FF2-9AF2-BF1859C51A0B}"/>
              </a:ext>
            </a:extLst>
          </p:cNvPr>
          <p:cNvSpPr/>
          <p:nvPr/>
        </p:nvSpPr>
        <p:spPr>
          <a:xfrm>
            <a:off x="8022581" y="4950642"/>
            <a:ext cx="2634951" cy="98143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DBB0A2-C155-4F25-9E80-73983C1FE0EE}"/>
              </a:ext>
            </a:extLst>
          </p:cNvPr>
          <p:cNvSpPr txBox="1"/>
          <p:nvPr/>
        </p:nvSpPr>
        <p:spPr>
          <a:xfrm>
            <a:off x="10999698" y="4450139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2020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BB033A-0103-4E96-AE1C-6B0E22671841}"/>
              </a:ext>
            </a:extLst>
          </p:cNvPr>
          <p:cNvSpPr txBox="1"/>
          <p:nvPr/>
        </p:nvSpPr>
        <p:spPr>
          <a:xfrm>
            <a:off x="4951412" y="2562209"/>
            <a:ext cx="117573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1"/>
                </a:solidFill>
              </a:rPr>
              <a:t>WHAT ELSE?</a:t>
            </a:r>
          </a:p>
          <a:p>
            <a:pPr algn="ctr"/>
            <a:r>
              <a:rPr lang="en-US" sz="1600" dirty="0"/>
              <a:t>Smoking</a:t>
            </a:r>
          </a:p>
          <a:p>
            <a:pPr algn="ctr"/>
            <a:r>
              <a:rPr lang="en-US" sz="1600" dirty="0"/>
              <a:t>Sedentary</a:t>
            </a:r>
          </a:p>
          <a:p>
            <a:pPr algn="ctr"/>
            <a:r>
              <a:rPr lang="en-US" sz="1600" dirty="0"/>
              <a:t>Lifestyle</a:t>
            </a:r>
          </a:p>
          <a:p>
            <a:pPr algn="ctr"/>
            <a:r>
              <a:rPr lang="en-US" sz="1600" dirty="0"/>
              <a:t>Stress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4C0B5B-B8CB-4098-B2FE-153669D09F26}"/>
              </a:ext>
            </a:extLst>
          </p:cNvPr>
          <p:cNvSpPr txBox="1"/>
          <p:nvPr/>
        </p:nvSpPr>
        <p:spPr>
          <a:xfrm>
            <a:off x="6207487" y="4754940"/>
            <a:ext cx="1617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Greens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Whole Fruit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Nuts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Legumes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Whole Grains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Seafood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87F93E-30FB-409D-9CDC-1DFD6E66D691}"/>
              </a:ext>
            </a:extLst>
          </p:cNvPr>
          <p:cNvSpPr txBox="1"/>
          <p:nvPr/>
        </p:nvSpPr>
        <p:spPr>
          <a:xfrm>
            <a:off x="4958121" y="4876800"/>
            <a:ext cx="117573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3"/>
                </a:solidFill>
              </a:rPr>
              <a:t>WHAT ELSE?</a:t>
            </a:r>
          </a:p>
          <a:p>
            <a:pPr algn="ctr"/>
            <a:r>
              <a:rPr lang="en-US" sz="1600" dirty="0"/>
              <a:t>Exercise</a:t>
            </a:r>
          </a:p>
          <a:p>
            <a:pPr algn="ctr"/>
            <a:r>
              <a:rPr lang="en-US" sz="1600" dirty="0"/>
              <a:t>Healthy</a:t>
            </a:r>
          </a:p>
          <a:p>
            <a:pPr algn="ctr"/>
            <a:r>
              <a:rPr lang="en-US" sz="1600" dirty="0"/>
              <a:t>Mindset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FC4A5E-FD4A-445B-9D73-92CDD6C0BF22}"/>
              </a:ext>
            </a:extLst>
          </p:cNvPr>
          <p:cNvSpPr txBox="1"/>
          <p:nvPr/>
        </p:nvSpPr>
        <p:spPr>
          <a:xfrm>
            <a:off x="8164318" y="3109272"/>
            <a:ext cx="117573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Changes?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AE9002-FFE7-4CF2-986D-D64AC9738502}"/>
              </a:ext>
            </a:extLst>
          </p:cNvPr>
          <p:cNvSpPr txBox="1"/>
          <p:nvPr/>
        </p:nvSpPr>
        <p:spPr>
          <a:xfrm>
            <a:off x="8164318" y="5257800"/>
            <a:ext cx="117573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Changes?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67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3" grpId="0"/>
      <p:bldP spid="44" grpId="0"/>
      <p:bldP spid="45" grpId="0"/>
      <p:bldP spid="17" grpId="0"/>
      <p:bldP spid="18" grpId="0"/>
      <p:bldP spid="4" grpId="0" animBg="1"/>
      <p:bldP spid="29" grpId="0"/>
      <p:bldP spid="30" grpId="0" animBg="1"/>
      <p:bldP spid="31" grpId="0"/>
      <p:bldP spid="5" grpId="0" animBg="1"/>
      <p:bldP spid="32" grpId="0" animBg="1"/>
      <p:bldP spid="34" grpId="0"/>
      <p:bldP spid="37" grpId="0" animBg="1"/>
      <p:bldP spid="24" grpId="0"/>
      <p:bldP spid="40" grpId="0" animBg="1"/>
      <p:bldP spid="46" grpId="0" animBg="1"/>
      <p:bldP spid="49" grpId="0" animBg="1"/>
    </p:bld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0262f94-9f35-4ac3-9a90-690165a166b7"/>
    <ds:schemaRef ds:uri="a4f35948-e619-41b3-aa29-22878b09cfd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6660</TotalTime>
  <Words>1465</Words>
  <Application>Microsoft Office PowerPoint</Application>
  <PresentationFormat>Custom</PresentationFormat>
  <Paragraphs>326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Constantia</vt:lpstr>
      <vt:lpstr>Courier New</vt:lpstr>
      <vt:lpstr>Wingdings</vt:lpstr>
      <vt:lpstr>Cooking 16x9</vt:lpstr>
      <vt:lpstr>“To Eat or Not to Eat”…                       a Plant-based Diet?</vt:lpstr>
      <vt:lpstr>Plant-based Diet - Defined</vt:lpstr>
      <vt:lpstr>InstaPoll</vt:lpstr>
      <vt:lpstr>Current Dietary Guidelines Dietary Patterns</vt:lpstr>
      <vt:lpstr>Plant-Based Diet Chat</vt:lpstr>
      <vt:lpstr>Debate Format</vt:lpstr>
      <vt:lpstr>Point #1:  </vt:lpstr>
      <vt:lpstr>Point #1:  </vt:lpstr>
      <vt:lpstr> </vt:lpstr>
      <vt:lpstr>PowerPoint Presentation</vt:lpstr>
      <vt:lpstr>Questions?</vt:lpstr>
      <vt:lpstr>Point #2:  </vt:lpstr>
      <vt:lpstr>Counter #2:  </vt:lpstr>
      <vt:lpstr>Counter #2:  </vt:lpstr>
      <vt:lpstr>Questions?</vt:lpstr>
      <vt:lpstr>Point #3:  </vt:lpstr>
      <vt:lpstr>Point #3:  </vt:lpstr>
      <vt:lpstr>Point #3:  </vt:lpstr>
      <vt:lpstr>Counter-Point #3:  </vt:lpstr>
      <vt:lpstr>Counter-Point #3:  </vt:lpstr>
      <vt:lpstr>Counter #3:  </vt:lpstr>
      <vt:lpstr>Counter #3:  </vt:lpstr>
      <vt:lpstr>Questions?</vt:lpstr>
      <vt:lpstr>Point #4:  </vt:lpstr>
      <vt:lpstr>Point #4:  </vt:lpstr>
      <vt:lpstr>Point #4:  </vt:lpstr>
      <vt:lpstr>Point #4:  </vt:lpstr>
      <vt:lpstr>Counter#4:  </vt:lpstr>
      <vt:lpstr>Questions?</vt:lpstr>
      <vt:lpstr>Point #5:  </vt:lpstr>
      <vt:lpstr>Counter #5:  </vt:lpstr>
      <vt:lpstr>Questions?</vt:lpstr>
      <vt:lpstr>Plant-Based Diet Chat</vt:lpstr>
      <vt:lpstr>Install Poll</vt:lpstr>
      <vt:lpstr>Wrap 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Lipids: Triglycerides, Phospholipids, and Sterols</dc:title>
  <dc:creator>Michele Hockett Cooper</dc:creator>
  <cp:lastModifiedBy>Michele Hockett Cooper</cp:lastModifiedBy>
  <cp:revision>151</cp:revision>
  <dcterms:created xsi:type="dcterms:W3CDTF">2020-06-21T19:01:38Z</dcterms:created>
  <dcterms:modified xsi:type="dcterms:W3CDTF">2021-03-24T16:40:26Z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